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9" r:id="rId2"/>
    <p:sldId id="590" r:id="rId3"/>
    <p:sldId id="569" r:id="rId4"/>
    <p:sldId id="536" r:id="rId5"/>
    <p:sldId id="554" r:id="rId6"/>
    <p:sldId id="545" r:id="rId7"/>
    <p:sldId id="593" r:id="rId8"/>
    <p:sldId id="500" r:id="rId9"/>
    <p:sldId id="559" r:id="rId10"/>
    <p:sldId id="578" r:id="rId11"/>
    <p:sldId id="572" r:id="rId12"/>
    <p:sldId id="573" r:id="rId13"/>
    <p:sldId id="574" r:id="rId14"/>
    <p:sldId id="575" r:id="rId15"/>
    <p:sldId id="576" r:id="rId16"/>
    <p:sldId id="579" r:id="rId17"/>
    <p:sldId id="580" r:id="rId18"/>
    <p:sldId id="581" r:id="rId19"/>
    <p:sldId id="594" r:id="rId20"/>
    <p:sldId id="582" r:id="rId21"/>
    <p:sldId id="584" r:id="rId22"/>
    <p:sldId id="595" r:id="rId23"/>
    <p:sldId id="591" r:id="rId24"/>
    <p:sldId id="588" r:id="rId25"/>
    <p:sldId id="5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4" autoAdjust="0"/>
    <p:restoredTop sz="87928" autoAdjust="0"/>
  </p:normalViewPr>
  <p:slideViewPr>
    <p:cSldViewPr>
      <p:cViewPr>
        <p:scale>
          <a:sx n="72" d="100"/>
          <a:sy n="72" d="100"/>
        </p:scale>
        <p:origin x="-5928" y="-2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660" y="2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35B1B-02B0-7B40-BB13-EC53FB6A588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07F98-5DE4-EB43-A069-6B0E74ECB97E}">
      <dgm:prSet phldrT="[Text]" custT="1"/>
      <dgm:spPr/>
      <dgm:t>
        <a:bodyPr/>
        <a:lstStyle/>
        <a:p>
          <a:pPr algn="ctr"/>
          <a:r>
            <a:rPr lang="en-US" sz="3200" dirty="0" smtClean="0">
              <a:solidFill>
                <a:srgbClr val="000000"/>
              </a:solidFill>
            </a:rPr>
            <a:t>Understand the basics of hemophilia and characteristics of a bleed</a:t>
          </a:r>
          <a:endParaRPr lang="en-US" sz="3200" dirty="0">
            <a:solidFill>
              <a:srgbClr val="000000"/>
            </a:solidFill>
          </a:endParaRPr>
        </a:p>
      </dgm:t>
    </dgm:pt>
    <dgm:pt modelId="{52AA2A88-72B2-FE40-B634-097C63788E2D}" type="parTrans" cxnId="{28C5B8C1-CB00-CE4C-98D0-ECE8CE5F131D}">
      <dgm:prSet/>
      <dgm:spPr/>
      <dgm:t>
        <a:bodyPr/>
        <a:lstStyle/>
        <a:p>
          <a:endParaRPr lang="en-US"/>
        </a:p>
      </dgm:t>
    </dgm:pt>
    <dgm:pt modelId="{0E6EFF46-5993-AF4B-A336-602EBE3F41C3}" type="sibTrans" cxnId="{28C5B8C1-CB00-CE4C-98D0-ECE8CE5F131D}">
      <dgm:prSet/>
      <dgm:spPr/>
      <dgm:t>
        <a:bodyPr/>
        <a:lstStyle/>
        <a:p>
          <a:endParaRPr lang="en-US"/>
        </a:p>
      </dgm:t>
    </dgm:pt>
    <dgm:pt modelId="{0A44FD02-A322-9044-95D1-39325DA9E773}">
      <dgm:prSet phldrT="[Text]" custT="1"/>
      <dgm:spPr/>
      <dgm:t>
        <a:bodyPr/>
        <a:lstStyle/>
        <a:p>
          <a:pPr algn="ctr"/>
          <a:r>
            <a:rPr lang="en-US" sz="3200" dirty="0" smtClean="0">
              <a:solidFill>
                <a:srgbClr val="000000"/>
              </a:solidFill>
            </a:rPr>
            <a:t>Understand what to do in case of an emergency with a person living with hemophilia</a:t>
          </a:r>
          <a:endParaRPr lang="en-US" sz="3200" dirty="0">
            <a:solidFill>
              <a:srgbClr val="000000"/>
            </a:solidFill>
          </a:endParaRPr>
        </a:p>
      </dgm:t>
    </dgm:pt>
    <dgm:pt modelId="{49F6C070-3F74-B445-B996-6485FDE7B8AF}" type="parTrans" cxnId="{1BF8F926-2925-634F-8508-4681CDB93ABE}">
      <dgm:prSet/>
      <dgm:spPr/>
      <dgm:t>
        <a:bodyPr/>
        <a:lstStyle/>
        <a:p>
          <a:endParaRPr lang="en-US"/>
        </a:p>
      </dgm:t>
    </dgm:pt>
    <dgm:pt modelId="{DF9C453C-7E37-B845-8C31-DAE7130AF249}" type="sibTrans" cxnId="{1BF8F926-2925-634F-8508-4681CDB93ABE}">
      <dgm:prSet/>
      <dgm:spPr/>
      <dgm:t>
        <a:bodyPr/>
        <a:lstStyle/>
        <a:p>
          <a:endParaRPr lang="en-US"/>
        </a:p>
      </dgm:t>
    </dgm:pt>
    <dgm:pt modelId="{3BA3B66D-B4D3-794D-BE3E-061B2BFC50C9}" type="pres">
      <dgm:prSet presAssocID="{D5235B1B-02B0-7B40-BB13-EC53FB6A58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B1E29-398D-4942-B1FD-A0AFAC6D4F0A}" type="pres">
      <dgm:prSet presAssocID="{24707F98-5DE4-EB43-A069-6B0E74ECB97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E2062-E727-C948-BF5A-6D8443ACEE0A}" type="pres">
      <dgm:prSet presAssocID="{0E6EFF46-5993-AF4B-A336-602EBE3F41C3}" presName="spacer" presStyleCnt="0"/>
      <dgm:spPr/>
    </dgm:pt>
    <dgm:pt modelId="{1D1BA109-DF38-624C-8046-4290702F1E86}" type="pres">
      <dgm:prSet presAssocID="{0A44FD02-A322-9044-95D1-39325DA9E773}" presName="parentText" presStyleLbl="node1" presStyleIdx="1" presStyleCnt="2" custLinFactNeighborX="5000" custLinFactNeighborY="29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8F926-2925-634F-8508-4681CDB93ABE}" srcId="{D5235B1B-02B0-7B40-BB13-EC53FB6A588E}" destId="{0A44FD02-A322-9044-95D1-39325DA9E773}" srcOrd="1" destOrd="0" parTransId="{49F6C070-3F74-B445-B996-6485FDE7B8AF}" sibTransId="{DF9C453C-7E37-B845-8C31-DAE7130AF249}"/>
    <dgm:cxn modelId="{7A655B1D-CFD2-D045-81DF-D01DFEB817C2}" type="presOf" srcId="{0A44FD02-A322-9044-95D1-39325DA9E773}" destId="{1D1BA109-DF38-624C-8046-4290702F1E86}" srcOrd="0" destOrd="0" presId="urn:microsoft.com/office/officeart/2005/8/layout/vList2"/>
    <dgm:cxn modelId="{28C5B8C1-CB00-CE4C-98D0-ECE8CE5F131D}" srcId="{D5235B1B-02B0-7B40-BB13-EC53FB6A588E}" destId="{24707F98-5DE4-EB43-A069-6B0E74ECB97E}" srcOrd="0" destOrd="0" parTransId="{52AA2A88-72B2-FE40-B634-097C63788E2D}" sibTransId="{0E6EFF46-5993-AF4B-A336-602EBE3F41C3}"/>
    <dgm:cxn modelId="{94FD1C33-88EE-8A41-9B9F-7F498F048F13}" type="presOf" srcId="{24707F98-5DE4-EB43-A069-6B0E74ECB97E}" destId="{859B1E29-398D-4942-B1FD-A0AFAC6D4F0A}" srcOrd="0" destOrd="0" presId="urn:microsoft.com/office/officeart/2005/8/layout/vList2"/>
    <dgm:cxn modelId="{DF93ECE1-A6EE-C24A-9153-B13833407C8E}" type="presOf" srcId="{D5235B1B-02B0-7B40-BB13-EC53FB6A588E}" destId="{3BA3B66D-B4D3-794D-BE3E-061B2BFC50C9}" srcOrd="0" destOrd="0" presId="urn:microsoft.com/office/officeart/2005/8/layout/vList2"/>
    <dgm:cxn modelId="{96AD2205-5647-3441-ADCF-08E92BA67075}" type="presParOf" srcId="{3BA3B66D-B4D3-794D-BE3E-061B2BFC50C9}" destId="{859B1E29-398D-4942-B1FD-A0AFAC6D4F0A}" srcOrd="0" destOrd="0" presId="urn:microsoft.com/office/officeart/2005/8/layout/vList2"/>
    <dgm:cxn modelId="{99B1B327-DD22-1844-BC6B-B05B3BFFC2B4}" type="presParOf" srcId="{3BA3B66D-B4D3-794D-BE3E-061B2BFC50C9}" destId="{823E2062-E727-C948-BF5A-6D8443ACEE0A}" srcOrd="1" destOrd="0" presId="urn:microsoft.com/office/officeart/2005/8/layout/vList2"/>
    <dgm:cxn modelId="{512EBB6E-DFAA-DC4D-B0E4-D3C3AD082ED2}" type="presParOf" srcId="{3BA3B66D-B4D3-794D-BE3E-061B2BFC50C9}" destId="{1D1BA109-DF38-624C-8046-4290702F1E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B1E29-398D-4942-B1FD-A0AFAC6D4F0A}">
      <dsp:nvSpPr>
        <dsp:cNvPr id="0" name=""/>
        <dsp:cNvSpPr/>
      </dsp:nvSpPr>
      <dsp:spPr>
        <a:xfrm>
          <a:off x="0" y="189249"/>
          <a:ext cx="6096000" cy="17491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Understand the basics of hemophilia and characteristics of a bleed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85386" y="274635"/>
        <a:ext cx="5925228" cy="1578378"/>
      </dsp:txXfrm>
    </dsp:sp>
    <dsp:sp modelId="{1D1BA109-DF38-624C-8046-4290702F1E86}">
      <dsp:nvSpPr>
        <dsp:cNvPr id="0" name=""/>
        <dsp:cNvSpPr/>
      </dsp:nvSpPr>
      <dsp:spPr>
        <a:xfrm>
          <a:off x="0" y="2131075"/>
          <a:ext cx="6096000" cy="17491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00"/>
              </a:solidFill>
            </a:rPr>
            <a:t>Understand what to do in case of an emergency with a person living with hemophilia</a:t>
          </a:r>
          <a:endParaRPr lang="en-US" sz="3200" kern="1200" dirty="0">
            <a:solidFill>
              <a:srgbClr val="000000"/>
            </a:solidFill>
          </a:endParaRPr>
        </a:p>
      </dsp:txBody>
      <dsp:txXfrm>
        <a:off x="85386" y="2216461"/>
        <a:ext cx="5925228" cy="157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ED62-F0D4-4CC1-BDDD-2BE3AF996DD8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D9954-E7DE-4A61-A9E2-565314283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12FD1-D604-4159-A50B-2DC1BB7E12C0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E1E5C-FA7F-49AF-97F9-22AB5C2CD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8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00E7B-A71B-4249-84FE-33D7BF63B2E1}" type="slidenum">
              <a:rPr lang="en-US" smtClean="0">
                <a:latin typeface="Arial" pitchFamily="34" charset="0"/>
                <a:ea typeface="Geneva"/>
                <a:cs typeface="Geneva"/>
              </a:rPr>
              <a:pPr/>
              <a:t>1</a:t>
            </a:fld>
            <a:endParaRPr lang="en-US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presentation is customizable for you or your child.  It is can be used as an educational in-service for your local first responders – fire department, emergency medical services and law enforcement.  It is intended to be given as a presentation, but printing this out for each attendee of an in-service meeting is ideal.</a:t>
            </a:r>
          </a:p>
          <a:p>
            <a:endParaRPr lang="en-US" dirty="0" smtClean="0"/>
          </a:p>
          <a:p>
            <a:r>
              <a:rPr lang="en-US" dirty="0" smtClean="0"/>
              <a:t>Delete this slide before presenting</a:t>
            </a:r>
          </a:p>
          <a:p>
            <a:endParaRPr lang="en-US" dirty="0" smtClean="0"/>
          </a:p>
          <a:p>
            <a:r>
              <a:rPr lang="en-US" dirty="0" smtClean="0"/>
              <a:t>Anywhere you see {insert your/child’s name – or other text in brackets} highlight the words and brackets and type your/your child’s name or pertinent information</a:t>
            </a:r>
          </a:p>
          <a:p>
            <a:endParaRPr lang="en-US" dirty="0" smtClean="0"/>
          </a:p>
          <a:p>
            <a:r>
              <a:rPr lang="en-US" dirty="0" smtClean="0"/>
              <a:t>Insert photos of you/your child throughout.  The more personal you can make this presentation, the more impact it has on personnel</a:t>
            </a:r>
          </a:p>
          <a:p>
            <a:endParaRPr lang="en-US" dirty="0" smtClean="0"/>
          </a:p>
          <a:p>
            <a:r>
              <a:rPr lang="en-US" dirty="0" smtClean="0"/>
              <a:t>Check the notes section for presentation notes and other tips for slides</a:t>
            </a:r>
          </a:p>
          <a:p>
            <a:pPr eaLnBrk="1" hangingPunct="1"/>
            <a:endParaRPr lang="en-US" dirty="0" smtClean="0">
              <a:latin typeface="Arial" pitchFamily="34" charset="0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12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Someone with a bleeding disorder can feel a joint bleed LONG before anyone sees any outward symptoms</a:t>
            </a:r>
            <a:endParaRPr lang="en-US" dirty="0" smtClean="0"/>
          </a:p>
          <a:p>
            <a:pPr marL="0" indent="0">
              <a:buFont typeface="Wingdings" charset="2"/>
              <a:buNone/>
            </a:pPr>
            <a:endParaRPr lang="en-US" dirty="0" smtClean="0"/>
          </a:p>
          <a:p>
            <a:pPr marL="0" indent="0">
              <a:buFont typeface="Wingdings" charset="2"/>
              <a:buNone/>
            </a:pPr>
            <a:r>
              <a:rPr lang="en-US" dirty="0" smtClean="0"/>
              <a:t>Early signs of joint bleeding include:</a:t>
            </a:r>
          </a:p>
          <a:p>
            <a:pPr marL="1200150" lvl="1" indent="-457200">
              <a:buFont typeface="Wingdings" charset="2"/>
              <a:buChar char="§"/>
            </a:pPr>
            <a:r>
              <a:rPr lang="en-US" dirty="0" smtClean="0"/>
              <a:t>bubbling</a:t>
            </a:r>
          </a:p>
          <a:p>
            <a:pPr marL="1200150" lvl="1" indent="-457200">
              <a:buFont typeface="Wingdings" charset="2"/>
              <a:buChar char="§"/>
            </a:pPr>
            <a:r>
              <a:rPr lang="en-US" dirty="0" smtClean="0"/>
              <a:t>tingling	</a:t>
            </a:r>
          </a:p>
          <a:p>
            <a:pPr marL="1200150" lvl="1" indent="-457200">
              <a:buFont typeface="Wingdings" charset="2"/>
              <a:buChar char="§"/>
            </a:pPr>
            <a:r>
              <a:rPr lang="en-US" dirty="0" smtClean="0"/>
              <a:t>heat at the joint </a:t>
            </a:r>
          </a:p>
          <a:p>
            <a:pPr marL="1200150" lvl="1" indent="-457200">
              <a:buFont typeface="Wingdings" charset="2"/>
              <a:buChar char="§"/>
            </a:pPr>
            <a:r>
              <a:rPr lang="en-US" dirty="0" smtClean="0"/>
              <a:t>Swelling and pain</a:t>
            </a:r>
          </a:p>
          <a:p>
            <a:pPr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This is the best time to start treatment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As the joint swells, it feels boggy, and range of motion is limited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May not be able to bear weight or move a limb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Very painful in later stages of a bleed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KEY POINT: Child can feel a joint bleed LONG before anyone sees any outward symptoms.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2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Muscle bleeding is the second most frequent site of bleeding.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Any area of the body can be affected but frequently the extremities are involved.  Large muscle bleeding can lead to nerve compression (i.e. </a:t>
            </a:r>
            <a:r>
              <a:rPr lang="en-US" dirty="0" err="1" smtClean="0"/>
              <a:t>iliopsoas</a:t>
            </a:r>
            <a:r>
              <a:rPr lang="en-US" dirty="0" smtClean="0"/>
              <a:t>, thigh - see picture).  Significant blood loss can occur in large muscles before appreciable swelling is evident.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Bleeding into small muscles can also cause compartment syndrome (i.e. forearm, calf).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Signs and symptoms of muscle bleeding may include:</a:t>
            </a:r>
          </a:p>
          <a:p>
            <a:pPr marL="339636" lvl="1" indent="-113212">
              <a:buFontTx/>
              <a:buChar char="-"/>
            </a:pPr>
            <a:r>
              <a:rPr lang="en-US" dirty="0" smtClean="0"/>
              <a:t>Vague ache or pain</a:t>
            </a:r>
          </a:p>
          <a:p>
            <a:pPr marL="339636" lvl="1" indent="-113212">
              <a:buFontTx/>
              <a:buChar char="-"/>
            </a:pPr>
            <a:r>
              <a:rPr lang="en-US" dirty="0" smtClean="0"/>
              <a:t>Heat</a:t>
            </a:r>
          </a:p>
          <a:p>
            <a:pPr marL="339636" lvl="1" indent="-113212">
              <a:buFontTx/>
              <a:buChar char="-"/>
            </a:pPr>
            <a:r>
              <a:rPr lang="en-US" dirty="0" smtClean="0"/>
              <a:t>Swelling</a:t>
            </a:r>
          </a:p>
          <a:p>
            <a:pPr marL="339636" lvl="1" indent="-113212">
              <a:buFontTx/>
              <a:buChar char="-"/>
            </a:pPr>
            <a:r>
              <a:rPr lang="en-US" dirty="0" smtClean="0"/>
              <a:t>Inability/unwillingness to move muscle</a:t>
            </a:r>
          </a:p>
          <a:p>
            <a:pPr marL="339636" lvl="1" indent="-113212">
              <a:buFontTx/>
              <a:buChar char="-"/>
            </a:pPr>
            <a:r>
              <a:rPr lang="en-US" dirty="0" smtClean="0"/>
              <a:t>Tightness of skin</a:t>
            </a:r>
          </a:p>
          <a:p>
            <a:pPr marL="339636" lvl="1" indent="-113212">
              <a:buFontTx/>
              <a:buChar char="-"/>
            </a:pPr>
            <a:r>
              <a:rPr lang="en-US" dirty="0" smtClean="0"/>
              <a:t>Shininess in skin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4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This slide illustrates common soft tissue bleeds in children. The child in the picture has a soft tissue bleed following a peripheral venipuncture.  Applying firm pressure to a venipuncture site for several minutes will help prevent bleeding.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Bruises and hematomas are very common.  Treatment is generally not required.  Ice is often very effective. </a:t>
            </a:r>
            <a:r>
              <a:rPr lang="en-US" dirty="0" smtClean="0">
                <a:solidFill>
                  <a:srgbClr val="F3C768"/>
                </a:solidFill>
                <a:cs typeface="Arial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1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en-US" dirty="0" smtClean="0"/>
              <a:t>Head/Intracranial</a:t>
            </a:r>
          </a:p>
          <a:p>
            <a:pPr lvl="1">
              <a:defRPr/>
            </a:pPr>
            <a:r>
              <a:rPr lang="en-US" sz="2000" dirty="0" smtClean="0"/>
              <a:t>Nausea, vomiting, headache, drowsiness, confusion, visual changes, loss of consciousness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dirty="0" smtClean="0"/>
              <a:t>Neck and Throat</a:t>
            </a:r>
          </a:p>
          <a:p>
            <a:pPr lvl="1">
              <a:defRPr/>
            </a:pPr>
            <a:r>
              <a:rPr lang="en-US" sz="2000" dirty="0" smtClean="0"/>
              <a:t>Pain, swelling, difficulty breathing/swallowing</a:t>
            </a:r>
            <a:endParaRPr lang="en-US" dirty="0" smtClean="0"/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dirty="0" smtClean="0"/>
              <a:t>Abdominal/GI</a:t>
            </a:r>
          </a:p>
          <a:p>
            <a:pPr lvl="1">
              <a:defRPr/>
            </a:pPr>
            <a:r>
              <a:rPr lang="en-US" sz="2000" dirty="0" smtClean="0"/>
              <a:t>Pain, tenderness, swelling, blood in the stools</a:t>
            </a:r>
            <a:endParaRPr lang="en-US"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en-US" dirty="0" err="1" smtClean="0"/>
              <a:t>Iliopsoas</a:t>
            </a:r>
            <a:r>
              <a:rPr lang="en-US" dirty="0" smtClean="0"/>
              <a:t> Muscle</a:t>
            </a:r>
          </a:p>
          <a:p>
            <a:pPr lvl="1">
              <a:defRPr/>
            </a:pPr>
            <a:r>
              <a:rPr lang="en-US" sz="2000" dirty="0" smtClean="0"/>
              <a:t>Back pain, thigh tingling/numbness, decreased hip range of motion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27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48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4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9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0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Customize</a:t>
            </a:r>
            <a:r>
              <a:rPr lang="en-US" baseline="0" dirty="0" smtClean="0"/>
              <a:t> this slide about you/your child!!!  Add photos on the right hand side!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May want to mention your child’s factor schedule</a:t>
            </a:r>
            <a:r>
              <a:rPr lang="en-US" baseline="0" dirty="0" smtClean="0"/>
              <a:t> (i.e. “Little Johnny infuses on Monday, Wednesday, Friday and takes ___</a:t>
            </a:r>
            <a:r>
              <a:rPr lang="en-US" dirty="0" smtClean="0"/>
              <a:t> units/kilo of factor VIII or IX via IV push.  Parents normally infuse Little</a:t>
            </a:r>
            <a:r>
              <a:rPr lang="en-US" baseline="0" dirty="0" smtClean="0"/>
              <a:t> Johnny </a:t>
            </a:r>
            <a:r>
              <a:rPr lang="en-US" dirty="0" smtClean="0"/>
              <a:t>before school on</a:t>
            </a:r>
            <a:r>
              <a:rPr lang="en-US" baseline="0" dirty="0" smtClean="0"/>
              <a:t> those</a:t>
            </a:r>
            <a:r>
              <a:rPr lang="en-US" dirty="0" smtClean="0"/>
              <a:t> mornings.”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27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48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Invitation to get involved:</a:t>
            </a:r>
          </a:p>
          <a:p>
            <a:pPr marL="228600" indent="-228600">
              <a:buAutoNum type="arabicPeriod"/>
            </a:pPr>
            <a:r>
              <a:rPr lang="en-US" dirty="0" smtClean="0"/>
              <a:t>Advocacy </a:t>
            </a:r>
          </a:p>
          <a:p>
            <a:pPr marL="228600" indent="-228600">
              <a:buAutoNum type="arabicPeriod"/>
            </a:pPr>
            <a:r>
              <a:rPr lang="en-US" dirty="0" smtClean="0"/>
              <a:t>Social media</a:t>
            </a:r>
          </a:p>
          <a:p>
            <a:pPr marL="228600" indent="-228600">
              <a:buAutoNum type="arabicPeriod"/>
            </a:pPr>
            <a:r>
              <a:rPr lang="en-US" dirty="0" smtClean="0"/>
              <a:t>Local sessions</a:t>
            </a:r>
          </a:p>
          <a:p>
            <a:pPr marL="228600" indent="-228600">
              <a:buAutoNum type="arabicPeriod"/>
            </a:pPr>
            <a:r>
              <a:rPr lang="en-US" dirty="0" smtClean="0"/>
              <a:t>Symposium</a:t>
            </a:r>
          </a:p>
          <a:p>
            <a:pPr marL="228600" indent="-228600">
              <a:buAutoNum type="arabicPeriod"/>
            </a:pPr>
            <a:r>
              <a:rPr lang="en-US" dirty="0" smtClean="0"/>
              <a:t>Etc…</a:t>
            </a:r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up to you to ask questions with your HTC/chapter/member org/HFA, show up to events (be involved), and take action when a legislative action alert is sent out.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63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anyone</a:t>
            </a:r>
            <a:r>
              <a:rPr lang="en-US" baseline="0" dirty="0" smtClean="0"/>
              <a:t> know someone who’s living with a bleeding disorder?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2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tell the audience about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2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Hemophiliacs are missing, or have low levels, of a clotting factor – this makes it difficult for the blood to form a clot.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en-US" dirty="0" smtClean="0"/>
              <a:t>In people without hemophilia (the top</a:t>
            </a:r>
            <a:r>
              <a:rPr lang="en-US" baseline="0" dirty="0" smtClean="0"/>
              <a:t> picture), all the clotting proteins lined up to work together to form a clot.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person with hemophilia (the bottom picture), one of the  clotting proteins is missing or incomplete. The clotting process begins, but a person with hemophilia is unable to form a stable clot.  This doesn’t mean they bleed faster – just that they bleed longer.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 graph of the inheritance patter of Hemophilia.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Mother is the carrier, 50% chance sons will have hemophilia, daughter will be a carrier.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can be spontaneous mutations.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Discuss your personal experience. Does hemophilia run in your family, or was it a mutation?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4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in 7500 live male births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Affects approximately 17,000 males in the U.S.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races and socioeconomic groups are equally affected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X-linked disorder, females carry gene, males are affected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 cases genetic mutations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2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1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E1E5C-FA7F-49AF-97F9-22AB5C2CD2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D8BF-775E-4ADD-8C7E-15253A83363A}" type="datetimeFigureOut">
              <a:rPr lang="en-US" smtClean="0"/>
              <a:pPr/>
              <a:t>9/16/15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9618C-1747-42A0-95EA-CE94784C3C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0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hyperlink" Target="mailto:hfaprograms@hemophiliafed.org" TargetMode="External"/><Relationship Id="rId8" Type="http://schemas.openxmlformats.org/officeDocument/2006/relationships/hyperlink" Target="mailto:info@hemophiliafed.org" TargetMode="External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228600"/>
          </a:xfrm>
          <a:prstGeom prst="rect">
            <a:avLst/>
          </a:prstGeom>
          <a:solidFill>
            <a:srgbClr val="BB17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3352800" y="609600"/>
            <a:ext cx="55626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40000"/>
              </a:lnSpc>
              <a:spcAft>
                <a:spcPts val="1800"/>
              </a:spcAft>
            </a:pPr>
            <a:r>
              <a:rPr lang="en-US" sz="1200" baseline="30000" dirty="0">
                <a:solidFill>
                  <a:srgbClr val="0F4076"/>
                </a:solidFill>
                <a:latin typeface="Futura Book"/>
              </a:rPr>
              <a:t>The Hemophilia Federation of America (HFA) is a national nonprofit </a:t>
            </a:r>
            <a:br>
              <a:rPr lang="en-US" sz="1200" baseline="30000" dirty="0">
                <a:solidFill>
                  <a:srgbClr val="0F4076"/>
                </a:solidFill>
                <a:latin typeface="Futura Book"/>
              </a:rPr>
            </a:br>
            <a:r>
              <a:rPr lang="en-US" sz="1200" baseline="30000" dirty="0">
                <a:solidFill>
                  <a:srgbClr val="0F4076"/>
                </a:solidFill>
                <a:latin typeface="Futura Book"/>
              </a:rPr>
              <a:t>organization that assists and advocates for the bleeding disorders community.</a:t>
            </a:r>
            <a:endParaRPr lang="en-US" baseline="30000" dirty="0">
              <a:solidFill>
                <a:srgbClr val="0F4076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7848600" y="304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F4076"/>
                </a:solidFill>
                <a:latin typeface="Futura Book"/>
              </a:rPr>
              <a:t>MISSION</a:t>
            </a:r>
            <a:endParaRPr lang="en-US" dirty="0">
              <a:solidFill>
                <a:srgbClr val="0F407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6130" y="3581400"/>
            <a:ext cx="44958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endParaRPr lang="en-US" sz="2800" dirty="0" smtClean="0"/>
          </a:p>
          <a:p>
            <a:pPr algn="ctr">
              <a:spcBef>
                <a:spcPts val="600"/>
              </a:spcBef>
              <a:defRPr/>
            </a:pPr>
            <a:endParaRPr lang="en-US" sz="2800" dirty="0"/>
          </a:p>
          <a:p>
            <a:pPr algn="ctr">
              <a:spcBef>
                <a:spcPts val="600"/>
              </a:spcBef>
              <a:defRPr/>
            </a:pPr>
            <a:r>
              <a:rPr lang="en-US" sz="2800" dirty="0" smtClean="0"/>
              <a:t>[Your Name]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000" dirty="0" smtClean="0"/>
              <a:t>[Your Address]</a:t>
            </a:r>
            <a:endParaRPr lang="en-US" sz="2000" dirty="0"/>
          </a:p>
        </p:txBody>
      </p:sp>
      <p:pic>
        <p:nvPicPr>
          <p:cNvPr id="11" name="Picture 8" descr="HFA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52400"/>
            <a:ext cx="2209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1676400"/>
            <a:ext cx="3886200" cy="2362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First Responders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Hemophilia</a:t>
            </a:r>
          </a:p>
        </p:txBody>
      </p:sp>
      <p:pic>
        <p:nvPicPr>
          <p:cNvPr id="2" name="Picture 1" descr="HFA_Families.H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3886200" cy="23317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8133" y="6167110"/>
            <a:ext cx="7841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© 2015 Hemophilia Federation of America. All rights reserved.</a:t>
            </a:r>
          </a:p>
          <a:p>
            <a:pPr algn="ctr"/>
            <a:r>
              <a:rPr lang="en-US" sz="1000" dirty="0"/>
              <a:t>Session Titles, Descriptions &amp; Content are copyrighted material belonging to the Hemophilia Federation of America.</a:t>
            </a:r>
          </a:p>
        </p:txBody>
      </p:sp>
    </p:spTree>
    <p:extLst>
      <p:ext uri="{BB962C8B-B14F-4D97-AF65-F5344CB8AC3E}">
        <p14:creationId xmlns:p14="http://schemas.microsoft.com/office/powerpoint/2010/main" val="18805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68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180454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endParaRPr lang="en-US" dirty="0" smtClean="0"/>
          </a:p>
        </p:txBody>
      </p:sp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6"/>
          <p:cNvSpPr>
            <a:spLocks noGrp="1"/>
          </p:cNvSpPr>
          <p:nvPr>
            <p:ph idx="1"/>
          </p:nvPr>
        </p:nvSpPr>
        <p:spPr>
          <a:xfrm>
            <a:off x="5562600" y="1600200"/>
            <a:ext cx="3256994" cy="2971800"/>
          </a:xfrm>
        </p:spPr>
        <p:txBody>
          <a:bodyPr>
            <a:normAutofit/>
          </a:bodyPr>
          <a:lstStyle/>
          <a:p>
            <a:endParaRPr lang="en-US" i="1" dirty="0" smtClean="0">
              <a:solidFill>
                <a:srgbClr val="000000"/>
              </a:solidFill>
            </a:endParaRPr>
          </a:p>
          <a:p>
            <a:pPr algn="ctr"/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33400"/>
            <a:ext cx="5880876" cy="58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d_swoo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609600"/>
            <a:ext cx="4419601" cy="596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2057400" cy="3237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5486400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+mn-lt"/>
              </a:rPr>
              <a:t>Photo Credit: National Hemophilia Foundation</a:t>
            </a:r>
            <a:endParaRPr lang="en-US" sz="800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39800" y="762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4000" b="0" dirty="0" smtClean="0"/>
              <a:t>Joint Bleeding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219058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 descr="light blu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dirty="0" smtClean="0"/>
              <a:t>Muscle Bleeding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3200" dirty="0"/>
              <a:t>Signs and symptoms </a:t>
            </a:r>
            <a:r>
              <a:rPr lang="en-US" sz="3200" dirty="0" smtClean="0"/>
              <a:t>similar </a:t>
            </a:r>
            <a:r>
              <a:rPr lang="en-US" sz="3200" dirty="0"/>
              <a:t>to joint </a:t>
            </a:r>
            <a:r>
              <a:rPr lang="en-US" sz="3200" dirty="0" smtClean="0"/>
              <a:t>bleeding</a:t>
            </a:r>
            <a:endParaRPr lang="en-US" sz="3200" dirty="0"/>
          </a:p>
          <a:p>
            <a:pPr marL="742950" lvl="1" indent="-285750">
              <a:buFont typeface="Wingdings" charset="2"/>
              <a:buChar char="§"/>
            </a:pPr>
            <a:r>
              <a:rPr lang="en-US" sz="3200" dirty="0" smtClean="0"/>
              <a:t>can </a:t>
            </a:r>
            <a:r>
              <a:rPr lang="en-US" sz="3200" dirty="0"/>
              <a:t>include tightness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3200" dirty="0" smtClean="0"/>
              <a:t>shininess </a:t>
            </a:r>
            <a:r>
              <a:rPr lang="en-US" sz="3200" dirty="0"/>
              <a:t>of skin </a:t>
            </a:r>
            <a:endParaRPr lang="en-US" sz="3200" dirty="0" smtClean="0"/>
          </a:p>
          <a:p>
            <a:pPr marL="742950" lvl="1" indent="-285750">
              <a:buFont typeface="Wingdings" charset="2"/>
              <a:buChar char="§"/>
            </a:pPr>
            <a:r>
              <a:rPr lang="en-US" sz="3200" dirty="0" smtClean="0"/>
              <a:t>is </a:t>
            </a:r>
            <a:r>
              <a:rPr lang="en-US" sz="3200" dirty="0"/>
              <a:t>very </a:t>
            </a:r>
            <a:r>
              <a:rPr lang="en-US" sz="3200" dirty="0" smtClean="0"/>
              <a:t>painful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3200" dirty="0" smtClean="0"/>
              <a:t>usually happens in the arms and legs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3200" dirty="0" smtClean="0"/>
              <a:t>swelling</a:t>
            </a:r>
          </a:p>
          <a:p>
            <a:pPr lvl="1"/>
            <a:endParaRPr lang="en-US" sz="3200" dirty="0"/>
          </a:p>
          <a:p>
            <a:pPr marL="285750" indent="-285750">
              <a:buFont typeface="Wingdings" charset="2"/>
              <a:buChar char="§"/>
            </a:pPr>
            <a:r>
              <a:rPr lang="en-US" sz="3200" dirty="0" smtClean="0"/>
              <a:t>Significant </a:t>
            </a:r>
            <a:r>
              <a:rPr lang="en-US" sz="3200" dirty="0"/>
              <a:t>blood loss can happen </a:t>
            </a:r>
            <a:r>
              <a:rPr lang="en-US" sz="3200" dirty="0" smtClean="0"/>
              <a:t>quickly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850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 descr="orang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8201"/>
          </a:xfrm>
          <a:prstGeom prst="rect">
            <a:avLst/>
          </a:prstGeom>
        </p:spPr>
      </p:pic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3810000" cy="533400"/>
          </a:xfrm>
        </p:spPr>
        <p:txBody>
          <a:bodyPr lIns="92075" tIns="46038" rIns="92075" bIns="46038">
            <a:noAutofit/>
          </a:bodyPr>
          <a:lstStyle/>
          <a:p>
            <a:pPr algn="l" eaLnBrk="1" hangingPunct="1">
              <a:defRPr/>
            </a:pPr>
            <a:r>
              <a:rPr lang="en-US" dirty="0" smtClean="0"/>
              <a:t>Muscle Bleeding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581400" cy="4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4040870" cy="2819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5181600"/>
            <a:ext cx="762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Someone with a bleed can feel a muscle bleed LONG before anyone sees any outward symptoms.</a:t>
            </a:r>
          </a:p>
        </p:txBody>
      </p:sp>
    </p:spTree>
    <p:extLst>
      <p:ext uri="{BB962C8B-B14F-4D97-AF65-F5344CB8AC3E}">
        <p14:creationId xmlns:p14="http://schemas.microsoft.com/office/powerpoint/2010/main" val="62777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6167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457200" y="1511300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Content Placeholder 6" descr="green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700" y="0"/>
            <a:ext cx="9144000" cy="914399"/>
          </a:xfrm>
          <a:prstGeom prst="rect">
            <a:avLst/>
          </a:prstGeom>
        </p:spPr>
      </p:pic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762000"/>
            <a:ext cx="4114800" cy="838200"/>
          </a:xfrm>
          <a:prstGeom prst="rect">
            <a:avLst/>
          </a:prstGeom>
        </p:spPr>
        <p:txBody>
          <a:bodyPr vert="horz" lIns="92075" tIns="46038" rIns="92075" bIns="4603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59436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Primarily </a:t>
            </a:r>
            <a:r>
              <a:rPr lang="en-US" sz="2800" dirty="0"/>
              <a:t>characterized by bruising and hematomas (raised bruises</a:t>
            </a:r>
            <a:r>
              <a:rPr lang="en-US" sz="2800" dirty="0" smtClean="0"/>
              <a:t>)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/>
          </a:p>
          <a:p>
            <a:pPr marL="285750" indent="-285750">
              <a:buFont typeface="Wingdings" charset="2"/>
              <a:buChar char="§"/>
            </a:pPr>
            <a:r>
              <a:rPr lang="en-US" sz="2800" dirty="0"/>
              <a:t>Many </a:t>
            </a:r>
            <a:r>
              <a:rPr lang="en-US" sz="2800" dirty="0" smtClean="0"/>
              <a:t>with hemophilia have bruises </a:t>
            </a:r>
            <a:r>
              <a:rPr lang="en-US" sz="2800" dirty="0"/>
              <a:t>all over their </a:t>
            </a:r>
            <a:r>
              <a:rPr lang="en-US" sz="2800" dirty="0" smtClean="0"/>
              <a:t>bodies</a:t>
            </a:r>
          </a:p>
          <a:p>
            <a:pPr marL="285750" indent="-285750">
              <a:buFont typeface="Wingdings" charset="2"/>
              <a:buChar char="§"/>
            </a:pPr>
            <a:endParaRPr lang="en-US" sz="2800" dirty="0"/>
          </a:p>
          <a:p>
            <a:pPr marL="285750" indent="-285750">
              <a:buFont typeface="Wingdings" charset="2"/>
              <a:buChar char="§"/>
            </a:pPr>
            <a:r>
              <a:rPr lang="en-US" sz="2800" dirty="0"/>
              <a:t>Treatment is generally not needed, </a:t>
            </a:r>
            <a:r>
              <a:rPr lang="en-US" sz="2800" dirty="0" smtClean="0"/>
              <a:t>ice </a:t>
            </a:r>
            <a:r>
              <a:rPr lang="en-US" sz="2800" dirty="0"/>
              <a:t>can help with comfort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Soft Tissue Bleeding</a:t>
            </a:r>
            <a:endParaRPr lang="en-US" sz="3600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2794000" cy="4191000"/>
          </a:xfrm>
        </p:spPr>
      </p:pic>
      <p:sp>
        <p:nvSpPr>
          <p:cNvPr id="11" name="TextBox 10"/>
          <p:cNvSpPr txBox="1"/>
          <p:nvPr/>
        </p:nvSpPr>
        <p:spPr>
          <a:xfrm>
            <a:off x="5486400" y="5410200"/>
            <a:ext cx="32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+mn-lt"/>
              </a:rPr>
              <a:t>Graphic Credit : Wilkes family</a:t>
            </a:r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36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 descr="yellow_swoo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1850" cy="914400"/>
          </a:xfrm>
        </p:spPr>
      </p:pic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914400"/>
            <a:ext cx="7543800" cy="5334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4000" dirty="0" smtClean="0"/>
              <a:t>Life-Threatening Bleeding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22437"/>
            <a:ext cx="83058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charset="2"/>
              <a:buChar char="§"/>
              <a:defRPr/>
            </a:pPr>
            <a:r>
              <a:rPr lang="en-US" dirty="0"/>
              <a:t>Head/Intracranial</a:t>
            </a:r>
          </a:p>
          <a:p>
            <a:pPr lvl="1">
              <a:defRPr/>
            </a:pPr>
            <a:r>
              <a:rPr lang="en-US" sz="2000" dirty="0"/>
              <a:t>Nausea, vomiting, headache, drowsiness, confusion, visual changes, loss of consciousness</a:t>
            </a: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dirty="0"/>
              <a:t>Neck and Throat</a:t>
            </a:r>
          </a:p>
          <a:p>
            <a:pPr lvl="1">
              <a:defRPr/>
            </a:pPr>
            <a:r>
              <a:rPr lang="en-US" sz="2000" dirty="0"/>
              <a:t>Pain, swelling, difficulty breathing/swallowing</a:t>
            </a:r>
            <a:endParaRPr lang="en-US" dirty="0"/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dirty="0"/>
              <a:t>Abdominal/GI</a:t>
            </a:r>
          </a:p>
          <a:p>
            <a:pPr lvl="1">
              <a:defRPr/>
            </a:pPr>
            <a:r>
              <a:rPr lang="en-US" sz="2000" dirty="0"/>
              <a:t>Pain, tenderness, swelling, blood in the stools</a:t>
            </a:r>
            <a:endParaRPr lang="en-US" dirty="0"/>
          </a:p>
          <a:p>
            <a:pPr marL="457200" indent="-457200">
              <a:buFont typeface="Arial"/>
              <a:buChar char="•"/>
              <a:defRPr/>
            </a:pPr>
            <a:r>
              <a:rPr lang="en-US" dirty="0" err="1"/>
              <a:t>Iliopsoas</a:t>
            </a:r>
            <a:r>
              <a:rPr lang="en-US" dirty="0"/>
              <a:t> Muscle</a:t>
            </a:r>
          </a:p>
          <a:p>
            <a:pPr lvl="1">
              <a:defRPr/>
            </a:pPr>
            <a:r>
              <a:rPr lang="en-US" sz="2000" dirty="0"/>
              <a:t>Back pain, thigh tingling/numbness, decreased hip range of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1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68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180454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endParaRPr lang="en-US" dirty="0" smtClean="0"/>
          </a:p>
        </p:txBody>
      </p:sp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762000"/>
            <a:ext cx="4953000" cy="609600"/>
          </a:xfrm>
          <a:prstGeom prst="rect">
            <a:avLst/>
          </a:prstGeom>
        </p:spPr>
        <p:txBody>
          <a:bodyPr vert="horz" lIns="92075" tIns="46038" rIns="92075" bIns="46038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Other Bleeding Episodes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Mouth bleeding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Looks like more than it is, as it is mixed with saliva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Child may vomit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Feces may be black (from swallowed blood)</a:t>
            </a:r>
          </a:p>
          <a:p>
            <a:pPr>
              <a:defRPr/>
            </a:pPr>
            <a:r>
              <a:rPr lang="en-US" dirty="0"/>
              <a:t>Nose bleeding </a:t>
            </a:r>
          </a:p>
          <a:p>
            <a:pPr lvl="1">
              <a:defRPr/>
            </a:pPr>
            <a:r>
              <a:rPr lang="en-US" sz="2400" dirty="0"/>
              <a:t>Sit up, pinch bridge of nose, cool pack on back of neck</a:t>
            </a:r>
          </a:p>
          <a:p>
            <a:pPr lvl="1">
              <a:defRPr/>
            </a:pPr>
            <a:r>
              <a:rPr lang="en-US" sz="2400" dirty="0"/>
              <a:t>If longer than 20 minutes, a trip to ER may be required</a:t>
            </a:r>
          </a:p>
          <a:p>
            <a:pPr>
              <a:defRPr/>
            </a:pPr>
            <a:r>
              <a:rPr lang="en-US" dirty="0"/>
              <a:t>Scrapes and/or minor cuts</a:t>
            </a:r>
          </a:p>
          <a:p>
            <a:pPr lvl="1">
              <a:defRPr/>
            </a:pPr>
            <a:r>
              <a:rPr lang="en-US" sz="2400" dirty="0"/>
              <a:t>Wash, pressure, dressing</a:t>
            </a:r>
          </a:p>
          <a:p>
            <a:pPr lvl="1">
              <a:defRPr/>
            </a:pPr>
            <a:r>
              <a:rPr lang="en-US" sz="2400" dirty="0"/>
              <a:t>Call parents if bleeding </a:t>
            </a:r>
            <a:r>
              <a:rPr lang="en-US" sz="2400" dirty="0" smtClean="0"/>
              <a:t>persists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21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d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4000" b="0" dirty="0" smtClean="0"/>
              <a:t>Treatment of Bleeding Episodes </a:t>
            </a:r>
            <a:endParaRPr lang="en-US" sz="4000" b="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2209800"/>
            <a:ext cx="7772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dirty="0" smtClean="0"/>
              <a:t>	Early and appropriate treatment of each bleeding episode is critical to minimize complications.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/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endParaRPr lang="en-US" dirty="0"/>
          </a:p>
          <a:p>
            <a:pPr algn="ctr">
              <a:buFont typeface="Wingdings" pitchFamily="2" charset="2"/>
              <a:buNone/>
              <a:defRPr/>
            </a:pPr>
            <a:endParaRPr lang="en-US" dirty="0"/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4191000"/>
            <a:ext cx="8305800" cy="1212850"/>
          </a:xfrm>
          <a:prstGeom prst="rect">
            <a:avLst/>
          </a:prstGeom>
          <a:noFill/>
          <a:ln w="25400">
            <a:solidFill>
              <a:srgbClr val="F3CA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400" dirty="0">
                <a:solidFill>
                  <a:srgbClr val="F3CA33"/>
                </a:solidFill>
                <a:latin typeface="Arial" charset="0"/>
              </a:rPr>
              <a:t>REPLACEMENT OF DEFICIENT CLOTTING FACTOR IS THE SINGLE MOST IMPORTANT STEP IN </a:t>
            </a:r>
          </a:p>
          <a:p>
            <a:pPr algn="ctr"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400" dirty="0">
                <a:solidFill>
                  <a:srgbClr val="F3CA33"/>
                </a:solidFill>
                <a:latin typeface="Arial" charset="0"/>
              </a:rPr>
              <a:t>ANY INTERVENTION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4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 descr="light blu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dirty="0" smtClean="0"/>
              <a:t>Factor Administration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905000"/>
            <a:ext cx="495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3200" dirty="0"/>
              <a:t>Factor concentrate is administered intravenously (IV</a:t>
            </a:r>
            <a:r>
              <a:rPr lang="en-US" sz="3200" dirty="0" smtClean="0"/>
              <a:t>)</a:t>
            </a:r>
          </a:p>
          <a:p>
            <a:pPr>
              <a:defRPr/>
            </a:pPr>
            <a:endParaRPr lang="en-US" sz="320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/>
              <a:t>It should be administered as close to the time of the bleed as </a:t>
            </a:r>
            <a:r>
              <a:rPr lang="en-US" sz="3200" dirty="0" smtClean="0"/>
              <a:t>possible</a:t>
            </a:r>
            <a:endParaRPr lang="en-US" sz="3200" dirty="0"/>
          </a:p>
        </p:txBody>
      </p:sp>
      <p:pic>
        <p:nvPicPr>
          <p:cNvPr id="8" name="Picture 6" descr="IMG_71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029200" y="1219200"/>
            <a:ext cx="3884158" cy="2586506"/>
          </a:xfrm>
        </p:spPr>
      </p:pic>
    </p:spTree>
    <p:extLst>
      <p:ext uri="{BB962C8B-B14F-4D97-AF65-F5344CB8AC3E}">
        <p14:creationId xmlns:p14="http://schemas.microsoft.com/office/powerpoint/2010/main" val="106152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68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180454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endParaRPr lang="en-US" dirty="0" smtClean="0"/>
          </a:p>
        </p:txBody>
      </p:sp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Factor Administration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5562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§"/>
            </a:pPr>
            <a:r>
              <a:rPr lang="en-US" sz="2800" dirty="0"/>
              <a:t>In </a:t>
            </a:r>
            <a:r>
              <a:rPr lang="en-US" sz="2800" u="sng" dirty="0">
                <a:solidFill>
                  <a:srgbClr val="FF0000"/>
                </a:solidFill>
              </a:rPr>
              <a:t>{insert patient’s name}</a:t>
            </a:r>
            <a:r>
              <a:rPr lang="en-US" sz="2800" dirty="0"/>
              <a:t>, factor is administered through </a:t>
            </a:r>
            <a:r>
              <a:rPr lang="en-US" sz="2800" u="sng" dirty="0">
                <a:solidFill>
                  <a:srgbClr val="FF0000"/>
                </a:solidFill>
              </a:rPr>
              <a:t>{port or through a peripheral stick in his arm</a:t>
            </a:r>
            <a:r>
              <a:rPr lang="en-US" sz="2800" u="sng" dirty="0" smtClean="0">
                <a:solidFill>
                  <a:srgbClr val="FF0000"/>
                </a:solidFill>
              </a:rPr>
              <a:t>}</a:t>
            </a:r>
          </a:p>
          <a:p>
            <a:pPr marL="342900" lvl="0" indent="-342900">
              <a:buFont typeface="Wingdings" charset="2"/>
              <a:buChar char="§"/>
            </a:pPr>
            <a:endParaRPr lang="en-US" sz="2800" dirty="0"/>
          </a:p>
          <a:p>
            <a:pPr marL="342900" lvl="0" indent="-342900">
              <a:buFont typeface="Wingdings" charset="2"/>
              <a:buChar char="§"/>
            </a:pPr>
            <a:r>
              <a:rPr lang="en-US" sz="2800" dirty="0"/>
              <a:t>Factor is kept </a:t>
            </a:r>
            <a:r>
              <a:rPr lang="en-US" sz="2800" dirty="0">
                <a:solidFill>
                  <a:srgbClr val="FF0000"/>
                </a:solidFill>
              </a:rPr>
              <a:t>{</a:t>
            </a:r>
            <a:r>
              <a:rPr lang="en-US" sz="2800" u="sng" dirty="0">
                <a:solidFill>
                  <a:srgbClr val="FF0000"/>
                </a:solidFill>
              </a:rPr>
              <a:t>insert location in your home}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</a:t>
            </a:r>
            <a:r>
              <a:rPr lang="en-US" sz="2800" u="sng" dirty="0"/>
              <a:t> </a:t>
            </a:r>
            <a:r>
              <a:rPr lang="en-US" sz="2800" dirty="0"/>
              <a:t>should accompany </a:t>
            </a:r>
            <a:r>
              <a:rPr lang="en-US" sz="2800" u="sng" dirty="0">
                <a:solidFill>
                  <a:srgbClr val="FF0000"/>
                </a:solidFill>
              </a:rPr>
              <a:t>{insert patient’s name}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if transported to the hospital</a:t>
            </a:r>
          </a:p>
          <a:p>
            <a:pPr>
              <a:spcBef>
                <a:spcPts val="600"/>
              </a:spcBef>
              <a:defRPr/>
            </a:pPr>
            <a:r>
              <a:rPr lang="en-US" sz="1100" dirty="0" smtClean="0"/>
              <a:t>  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2599"/>
            <a:ext cx="2562940" cy="34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 descr="red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8187" y="82146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Objectives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84793635"/>
              </p:ext>
            </p:extLst>
          </p:nvPr>
        </p:nvGraphicFramePr>
        <p:xfrm>
          <a:off x="1628218" y="17517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338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 descr="orang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8201"/>
          </a:xfrm>
          <a:prstGeom prst="rect">
            <a:avLst/>
          </a:prstGeom>
        </p:spPr>
      </p:pic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13487400" cy="1981200"/>
          </a:xfrm>
        </p:spPr>
        <p:txBody>
          <a:bodyPr lIns="92075" tIns="46038" rIns="92075" bIns="46038">
            <a:noAutofit/>
          </a:bodyPr>
          <a:lstStyle/>
          <a:p>
            <a:pPr algn="l" eaLnBrk="1" hangingPunct="1">
              <a:defRPr/>
            </a:pPr>
            <a:r>
              <a:rPr lang="en-US" sz="3200" dirty="0" smtClean="0"/>
              <a:t>In an Emergency </a:t>
            </a:r>
            <a:r>
              <a:rPr lang="en-US" sz="3200" dirty="0"/>
              <a:t>S</a:t>
            </a:r>
            <a:r>
              <a:rPr lang="en-US" sz="3200" dirty="0" smtClean="0"/>
              <a:t>etting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600200"/>
            <a:ext cx="8077200" cy="376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sz="2800" dirty="0"/>
              <a:t>N</a:t>
            </a:r>
            <a:r>
              <a:rPr lang="en-US" sz="2800" dirty="0" smtClean="0"/>
              <a:t>otify </a:t>
            </a:r>
            <a:r>
              <a:rPr lang="en-US" sz="2800" dirty="0"/>
              <a:t>the appropriate medical staff locally </a:t>
            </a:r>
            <a:endParaRPr lang="en-US" sz="2800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endParaRPr lang="en-US" sz="2800" dirty="0"/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sz="2800" dirty="0" smtClean="0"/>
              <a:t>Tell your local first responders to </a:t>
            </a:r>
            <a:r>
              <a:rPr lang="en-US" sz="2800" dirty="0"/>
              <a:t>flag home </a:t>
            </a:r>
            <a:r>
              <a:rPr lang="en-US" sz="2800" dirty="0" smtClean="0"/>
              <a:t>and address as a precaution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endParaRPr lang="en-US" sz="2800" dirty="0"/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sz="2800" dirty="0" smtClean="0"/>
              <a:t>Create an emergency </a:t>
            </a:r>
            <a:r>
              <a:rPr lang="en-US" sz="2800" dirty="0"/>
              <a:t>plan and complete any necessary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42492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 descr="yellow_swoo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1850" cy="914400"/>
          </a:xfrm>
        </p:spPr>
      </p:pic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914400"/>
            <a:ext cx="7543800" cy="5334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4000" dirty="0" smtClean="0"/>
              <a:t>Things to Know 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905000"/>
            <a:ext cx="83058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 smtClean="0"/>
              <a:t>Patient may have excessive bruising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Some older bruises may become lumpy or hard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Patient may have port accessed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Needle inserted into his port 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Will be covered by tape and his clothing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914400" lvl="2" indent="0">
              <a:lnSpc>
                <a:spcPct val="90000"/>
              </a:lnSpc>
              <a:buNone/>
              <a:defRPr/>
            </a:pPr>
            <a:r>
              <a:rPr lang="en-US" dirty="0" smtClean="0"/>
              <a:t>Medication </a:t>
            </a:r>
            <a:r>
              <a:rPr lang="en-US" dirty="0"/>
              <a:t>is kept in </a:t>
            </a:r>
            <a:r>
              <a:rPr lang="en-US" dirty="0">
                <a:solidFill>
                  <a:srgbClr val="FF0000"/>
                </a:solidFill>
              </a:rPr>
              <a:t>{insert where medication is located in your home}</a:t>
            </a:r>
          </a:p>
          <a:p>
            <a:pPr lvl="2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985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6124112"/>
            <a:ext cx="9144000" cy="505288"/>
            <a:chOff x="0" y="6124112"/>
            <a:chExt cx="9144000" cy="505288"/>
          </a:xfrm>
        </p:grpSpPr>
        <p:pic>
          <p:nvPicPr>
            <p:cNvPr id="8" name="Picture 7" descr="HFA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1" y="6124112"/>
              <a:ext cx="838199" cy="352888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0" y="6629400"/>
              <a:ext cx="9144000" cy="0"/>
            </a:xfrm>
            <a:prstGeom prst="line">
              <a:avLst/>
            </a:prstGeom>
            <a:ln w="857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09600" y="180454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endParaRPr lang="en-US" dirty="0" smtClean="0"/>
          </a:p>
        </p:txBody>
      </p:sp>
      <p:pic>
        <p:nvPicPr>
          <p:cNvPr id="13" name="Content Placeholder 3" descr="red_swoo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Meet {Insert Your/Child’s Name}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LIST DIAGNOSIS</a:t>
            </a:r>
            <a:br>
              <a:rPr lang="en-US" sz="2400" dirty="0"/>
            </a:br>
            <a:r>
              <a:rPr lang="en-US" sz="2400" dirty="0"/>
              <a:t>i.e. Has severe Hemophilia A with a history of an inhibitor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LIST HOW FACTOR IS GIVEN</a:t>
            </a:r>
            <a:br>
              <a:rPr lang="en-US" sz="2400" dirty="0"/>
            </a:br>
            <a:r>
              <a:rPr lang="en-US" sz="2400" dirty="0"/>
              <a:t>i.e. Has a port – venous access to infuse factor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Developmentally on target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8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68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180454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endParaRPr lang="en-US" dirty="0" smtClean="0"/>
          </a:p>
        </p:txBody>
      </p:sp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868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2057400"/>
            <a:ext cx="87630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Hemophilia </a:t>
            </a:r>
            <a:r>
              <a:rPr lang="en-US" sz="2800" dirty="0">
                <a:solidFill>
                  <a:srgbClr val="000000"/>
                </a:solidFill>
              </a:rPr>
              <a:t>patients know his/her own body and are experts about their condition. 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1371600" lvl="2" indent="-4572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Have an emergency plan in place for those with bleeding disorders.</a:t>
            </a:r>
          </a:p>
          <a:p>
            <a:pPr marL="1371600" lvl="2" indent="-457200">
              <a:lnSpc>
                <a:spcPct val="90000"/>
              </a:lnSpc>
              <a:buFont typeface="Wingdings" charset="2"/>
              <a:buChar char="§"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1371600" lvl="2" indent="-457200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Be proactive!</a:t>
            </a:r>
          </a:p>
          <a:p>
            <a:pPr lvl="2">
              <a:lnSpc>
                <a:spcPct val="90000"/>
              </a:lnSpc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sz="1100" dirty="0" smtClean="0"/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9740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965703" y="1139342"/>
            <a:ext cx="1530097" cy="918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3581400" cy="3410857"/>
          </a:xfrm>
          <a:prstGeom prst="rect">
            <a:avLst/>
          </a:prstGeom>
        </p:spPr>
      </p:pic>
      <p:pic>
        <p:nvPicPr>
          <p:cNvPr id="2" name="Picture 1" descr="Screen Shot 2014-10-03 at 11.12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38378"/>
            <a:ext cx="4953000" cy="3138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133" y="6167110"/>
            <a:ext cx="7841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© 2015 Hemophilia Federation of America. All rights reserved.</a:t>
            </a:r>
          </a:p>
          <a:p>
            <a:pPr algn="ctr"/>
            <a:r>
              <a:rPr lang="en-US" sz="1000" dirty="0"/>
              <a:t>Session Titles, Descriptions &amp; Content are copyrighted material belonging to the Hemophilia Federation of America.</a:t>
            </a:r>
          </a:p>
        </p:txBody>
      </p:sp>
    </p:spTree>
    <p:extLst>
      <p:ext uri="{BB962C8B-B14F-4D97-AF65-F5344CB8AC3E}">
        <p14:creationId xmlns:p14="http://schemas.microsoft.com/office/powerpoint/2010/main" val="143005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914400"/>
            <a:ext cx="8229600" cy="731838"/>
          </a:xfrm>
        </p:spPr>
        <p:txBody>
          <a:bodyPr>
            <a:noAutofit/>
          </a:bodyPr>
          <a:lstStyle/>
          <a:p>
            <a:r>
              <a:rPr lang="en-US" sz="7200" i="1" dirty="0" smtClean="0">
                <a:solidFill>
                  <a:srgbClr val="C00000"/>
                </a:solidFill>
                <a:latin typeface="Optima"/>
                <a:cs typeface="Optima"/>
              </a:rPr>
              <a:t>Thank You! </a:t>
            </a:r>
            <a:endParaRPr lang="en-US" sz="7200" i="1" dirty="0">
              <a:solidFill>
                <a:srgbClr val="C00000"/>
              </a:solidFill>
              <a:latin typeface="Optima"/>
              <a:cs typeface="Optima"/>
            </a:endParaRPr>
          </a:p>
        </p:txBody>
      </p:sp>
      <p:pic>
        <p:nvPicPr>
          <p:cNvPr id="4" name="Content Placeholder 6" descr="green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700" y="-12700"/>
            <a:ext cx="9144000" cy="914399"/>
          </a:xfrm>
          <a:prstGeom prst="rect">
            <a:avLst/>
          </a:prstGeom>
        </p:spPr>
      </p:pic>
      <p:grpSp>
        <p:nvGrpSpPr>
          <p:cNvPr id="5" name="Group 11"/>
          <p:cNvGrpSpPr/>
          <p:nvPr/>
        </p:nvGrpSpPr>
        <p:grpSpPr>
          <a:xfrm>
            <a:off x="0" y="6124112"/>
            <a:ext cx="9144000" cy="505288"/>
            <a:chOff x="0" y="6124112"/>
            <a:chExt cx="9144000" cy="505288"/>
          </a:xfrm>
        </p:grpSpPr>
        <p:pic>
          <p:nvPicPr>
            <p:cNvPr id="6" name="Picture 5" descr="HFA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1" y="6124112"/>
              <a:ext cx="838199" cy="35288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6629400"/>
              <a:ext cx="9144000" cy="0"/>
            </a:xfrm>
            <a:prstGeom prst="line">
              <a:avLst/>
            </a:prstGeom>
            <a:ln w="857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057400"/>
            <a:ext cx="3410813" cy="13233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505200"/>
            <a:ext cx="3202487" cy="1242566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381000" y="4648200"/>
            <a:ext cx="5965170" cy="1481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Optima"/>
                <a:cs typeface="Optima"/>
              </a:rPr>
              <a:t>Contact us: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 smtClean="0">
                <a:hlinkClick r:id="rId7"/>
              </a:rPr>
              <a:t>hfaprograms@hemophiliafed.org</a:t>
            </a:r>
            <a:endParaRPr lang="en-US" sz="2400" dirty="0" smtClean="0"/>
          </a:p>
          <a:p>
            <a:pPr lvl="1">
              <a:spcBef>
                <a:spcPct val="20000"/>
              </a:spcBef>
              <a:defRPr/>
            </a:pPr>
            <a:r>
              <a:rPr lang="en-US" sz="2400" dirty="0" smtClean="0">
                <a:hlinkClick r:id="rId8"/>
              </a:rPr>
              <a:t>info@hemophiliafed.org</a:t>
            </a:r>
            <a:r>
              <a:rPr lang="en-US" sz="2400" dirty="0" smtClean="0"/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0805" y="990600"/>
            <a:ext cx="3820795" cy="52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8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68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180454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endParaRPr lang="en-US" dirty="0" smtClean="0"/>
          </a:p>
        </p:txBody>
      </p:sp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9881" y="838200"/>
            <a:ext cx="8229600" cy="533400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Definition of Bleeding Disorders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057400"/>
            <a:ext cx="3886200" cy="3124200"/>
          </a:xfrm>
        </p:spPr>
        <p:txBody>
          <a:bodyPr lIns="92075" tIns="46038" rIns="92075" bIns="46038"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A group of hereditary bleeding disorders in which there is a deficiency of one of the factors necessary for coagulation of blood.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057400"/>
            <a:ext cx="3784600" cy="36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 descr="red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685800"/>
            <a:ext cx="4953000" cy="914400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kern="1200" dirty="0" smtClean="0"/>
              <a:t>Types of Hemophilia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1905000"/>
            <a:ext cx="8382000" cy="45896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1" dirty="0"/>
              <a:t>Hemophilia A </a:t>
            </a:r>
            <a:r>
              <a:rPr lang="en-US" sz="2800" dirty="0"/>
              <a:t>- absence or deficiency of </a:t>
            </a:r>
            <a:r>
              <a:rPr lang="en-US" sz="2800" dirty="0" err="1" smtClean="0"/>
              <a:t>FVIII</a:t>
            </a:r>
            <a:r>
              <a:rPr lang="en-US" sz="2800" dirty="0" smtClean="0"/>
              <a:t>; also known as Classic </a:t>
            </a:r>
            <a:r>
              <a:rPr lang="en-US" sz="2800" dirty="0"/>
              <a:t>Hemophilia </a:t>
            </a:r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r>
              <a:rPr lang="en-US" sz="2800" b="1" dirty="0" smtClean="0"/>
              <a:t>Hemophilia </a:t>
            </a:r>
            <a:r>
              <a:rPr lang="en-US" sz="2800" b="1" dirty="0"/>
              <a:t>B </a:t>
            </a:r>
            <a:r>
              <a:rPr lang="en-US" sz="2800" dirty="0" smtClean="0"/>
              <a:t>- absence </a:t>
            </a:r>
            <a:r>
              <a:rPr lang="en-US" sz="2800" dirty="0"/>
              <a:t>or deficiency of </a:t>
            </a:r>
            <a:r>
              <a:rPr lang="en-US" sz="2800" dirty="0" smtClean="0"/>
              <a:t>FIX; also known as Christmas </a:t>
            </a:r>
            <a:r>
              <a:rPr lang="en-US" sz="2800" dirty="0"/>
              <a:t>Disease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{</a:t>
            </a:r>
            <a:r>
              <a:rPr lang="en-US" sz="2800" u="sng" dirty="0" smtClean="0">
                <a:solidFill>
                  <a:srgbClr val="FF0000"/>
                </a:solidFill>
              </a:rPr>
              <a:t>Insert patient’s name} </a:t>
            </a:r>
            <a:r>
              <a:rPr lang="en-US" sz="2800" dirty="0" smtClean="0">
                <a:solidFill>
                  <a:srgbClr val="FF0000"/>
                </a:solidFill>
              </a:rPr>
              <a:t>has Hemophilia </a:t>
            </a:r>
            <a:r>
              <a:rPr lang="en-US" sz="2800" u="sng" dirty="0" smtClean="0">
                <a:solidFill>
                  <a:srgbClr val="FF0000"/>
                </a:solidFill>
              </a:rPr>
              <a:t>___</a:t>
            </a:r>
          </a:p>
          <a:p>
            <a:pPr algn="ctr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Other </a:t>
            </a:r>
            <a:r>
              <a:rPr lang="en-US" sz="2400" dirty="0"/>
              <a:t>rare missing clotting factors can include </a:t>
            </a:r>
            <a:r>
              <a:rPr lang="en-US" sz="2400" dirty="0" smtClean="0"/>
              <a:t>factors </a:t>
            </a:r>
            <a:r>
              <a:rPr lang="en-US" sz="2400" dirty="0"/>
              <a:t>II, V, VII, X, XI, </a:t>
            </a:r>
            <a:r>
              <a:rPr lang="en-US" sz="2400" dirty="0" smtClean="0"/>
              <a:t>XIII.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2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 descr="light blu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458200" cy="2514600"/>
          </a:xfrm>
        </p:spPr>
        <p:txBody>
          <a:bodyPr>
            <a:noAutofit/>
          </a:bodyPr>
          <a:lstStyle/>
          <a:p>
            <a:r>
              <a:rPr lang="en-US" sz="3200" b="0" dirty="0" smtClean="0"/>
              <a:t>People with hemophilia </a:t>
            </a:r>
            <a:r>
              <a:rPr lang="en-US" sz="3200" dirty="0"/>
              <a:t>b</a:t>
            </a:r>
            <a:r>
              <a:rPr lang="en-US" sz="3200" b="0" dirty="0" smtClean="0"/>
              <a:t>leed </a:t>
            </a:r>
            <a:r>
              <a:rPr lang="en-US" sz="3200" dirty="0"/>
              <a:t>l</a:t>
            </a:r>
            <a:r>
              <a:rPr lang="en-US" sz="3200" b="0" dirty="0" smtClean="0"/>
              <a:t>onger, not faster.</a:t>
            </a:r>
            <a:endParaRPr lang="en-US" sz="3200" b="0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8600" y="1524000"/>
            <a:ext cx="3008313" cy="4203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rcRect l="-40915" r="-40915"/>
          <a:stretch>
            <a:fillRect/>
          </a:stretch>
        </p:blipFill>
        <p:spPr>
          <a:xfrm>
            <a:off x="381000" y="1676400"/>
            <a:ext cx="8313311" cy="4572000"/>
          </a:xfrm>
        </p:spPr>
      </p:pic>
    </p:spTree>
    <p:extLst>
      <p:ext uri="{BB962C8B-B14F-4D97-AF65-F5344CB8AC3E}">
        <p14:creationId xmlns:p14="http://schemas.microsoft.com/office/powerpoint/2010/main" val="280113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 descr="orang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8201"/>
          </a:xfrm>
          <a:prstGeom prst="rect">
            <a:avLst/>
          </a:prstGeom>
        </p:spPr>
      </p:pic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533399"/>
            <a:ext cx="5758084" cy="56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7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68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180454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endParaRPr lang="en-US" dirty="0" smtClean="0"/>
          </a:p>
        </p:txBody>
      </p:sp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762000"/>
            <a:ext cx="6934200" cy="609600"/>
          </a:xfrm>
          <a:prstGeom prst="rect">
            <a:avLst/>
          </a:prstGeom>
        </p:spPr>
        <p:txBody>
          <a:bodyPr vert="horz" lIns="92075" tIns="46038" rIns="92075" bIns="46038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Incidence of Hemophilia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3810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dirty="0"/>
              <a:t>One in 7500 live male births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dirty="0"/>
              <a:t>Affects approximately 17,000 males in the U.S.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dirty="0"/>
              <a:t>All races and socioeconomic groups are equally affected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dirty="0"/>
              <a:t>X-linked disorder, females carry gene, males are affected.  30% cases genetic mutations</a:t>
            </a:r>
          </a:p>
          <a:p>
            <a:pPr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33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6167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457200" y="1511300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Content Placeholder 6" descr="green_swo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700" y="0"/>
            <a:ext cx="9144000" cy="914399"/>
          </a:xfrm>
          <a:prstGeom prst="rect">
            <a:avLst/>
          </a:prstGeom>
        </p:spPr>
      </p:pic>
      <p:pic>
        <p:nvPicPr>
          <p:cNvPr id="6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>
            <a:spLocks noGrp="1"/>
          </p:cNvSpPr>
          <p:nvPr>
            <p:ph sz="half" idx="4294967295"/>
          </p:nvPr>
        </p:nvSpPr>
        <p:spPr>
          <a:xfrm>
            <a:off x="-228600" y="1981200"/>
            <a:ext cx="9220200" cy="4343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463040" indent="-64008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11200" dirty="0"/>
              <a:t>Normal factor VIII or IX level = 50-150%</a:t>
            </a:r>
          </a:p>
          <a:p>
            <a:pPr marL="1463040" indent="-64008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en-US" sz="11200" dirty="0" smtClean="0"/>
          </a:p>
          <a:p>
            <a:pPr marL="1463040" indent="-64008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11200" dirty="0" smtClean="0"/>
              <a:t>Mild hemophilia - factor </a:t>
            </a:r>
            <a:r>
              <a:rPr lang="en-US" sz="11200" dirty="0"/>
              <a:t>VIII or IX level = 6-50% </a:t>
            </a:r>
          </a:p>
          <a:p>
            <a:pPr marL="1463040" indent="-64008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en-US" sz="11200" dirty="0" smtClean="0"/>
          </a:p>
          <a:p>
            <a:pPr marL="1463040" indent="-64008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11200" dirty="0" smtClean="0"/>
              <a:t>Moderate hemophilia - factor </a:t>
            </a:r>
            <a:r>
              <a:rPr lang="en-US" sz="11200" dirty="0"/>
              <a:t>VIII or IX level = 1-5%</a:t>
            </a:r>
          </a:p>
          <a:p>
            <a:pPr marL="1463040" indent="-64008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en-US" sz="11200" dirty="0" smtClean="0"/>
          </a:p>
          <a:p>
            <a:pPr marL="1463040" indent="-64008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11200" dirty="0" smtClean="0"/>
              <a:t>Severe hemophilia - factor </a:t>
            </a:r>
            <a:r>
              <a:rPr lang="en-US" sz="11200" dirty="0"/>
              <a:t>VIII or IX level = &lt;1</a:t>
            </a:r>
            <a:r>
              <a:rPr lang="en-US" sz="11200" dirty="0" smtClean="0"/>
              <a:t>%</a:t>
            </a:r>
          </a:p>
          <a:p>
            <a:pPr marL="822960">
              <a:lnSpc>
                <a:spcPct val="120000"/>
              </a:lnSpc>
              <a:spcBef>
                <a:spcPts val="0"/>
              </a:spcBef>
              <a:defRPr/>
            </a:pPr>
            <a:endParaRPr lang="en-US" sz="11200" dirty="0"/>
          </a:p>
          <a:p>
            <a:pPr marL="82296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600" b="1" u="sng" dirty="0">
                <a:solidFill>
                  <a:srgbClr val="C00000"/>
                </a:solidFill>
              </a:rPr>
              <a:t>{Insert </a:t>
            </a:r>
            <a:r>
              <a:rPr lang="en-US" sz="9600" b="1" u="sng" dirty="0" smtClean="0">
                <a:solidFill>
                  <a:srgbClr val="C00000"/>
                </a:solidFill>
              </a:rPr>
              <a:t>patient’s </a:t>
            </a:r>
            <a:r>
              <a:rPr lang="en-US" sz="9600" b="1" u="sng" dirty="0">
                <a:solidFill>
                  <a:srgbClr val="C00000"/>
                </a:solidFill>
              </a:rPr>
              <a:t>name} has severe hemophilia</a:t>
            </a:r>
          </a:p>
          <a:p>
            <a:pPr marL="822960">
              <a:lnSpc>
                <a:spcPct val="120000"/>
              </a:lnSpc>
              <a:spcBef>
                <a:spcPts val="0"/>
              </a:spcBef>
              <a:defRPr/>
            </a:pPr>
            <a:endParaRPr lang="en-US" sz="11200" dirty="0"/>
          </a:p>
          <a:p>
            <a:pPr>
              <a:lnSpc>
                <a:spcPct val="130000"/>
              </a:lnSpc>
            </a:pP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762000"/>
            <a:ext cx="4114800" cy="838200"/>
          </a:xfrm>
          <a:prstGeom prst="rect">
            <a:avLst/>
          </a:prstGeom>
        </p:spPr>
        <p:txBody>
          <a:bodyPr vert="horz" lIns="92075" tIns="46038" rIns="92075" bIns="4603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Degrees of Severity</a:t>
            </a:r>
          </a:p>
        </p:txBody>
      </p:sp>
    </p:spTree>
    <p:extLst>
      <p:ext uri="{BB962C8B-B14F-4D97-AF65-F5344CB8AC3E}">
        <p14:creationId xmlns:p14="http://schemas.microsoft.com/office/powerpoint/2010/main" val="119167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857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 descr="yellow_swoo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1850" cy="914400"/>
          </a:xfrm>
        </p:spPr>
      </p:pic>
      <p:pic>
        <p:nvPicPr>
          <p:cNvPr id="5" name="Picture 8" descr="HFA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019800"/>
            <a:ext cx="1066800" cy="4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914400"/>
            <a:ext cx="7543800" cy="5334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4000" dirty="0" smtClean="0"/>
              <a:t>Types of Bleeds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5344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3200" dirty="0" smtClean="0"/>
              <a:t>Joint bleeding </a:t>
            </a:r>
          </a:p>
          <a:p>
            <a:pPr marL="571500" indent="-57150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3200" dirty="0" smtClean="0"/>
              <a:t>Muscle hemorrhage</a:t>
            </a:r>
          </a:p>
          <a:p>
            <a:pPr marL="571500" indent="-57150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3200" dirty="0" smtClean="0"/>
              <a:t>Soft tissue - bruising</a:t>
            </a:r>
          </a:p>
          <a:p>
            <a:pPr marL="571500" indent="-57150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3200" dirty="0" smtClean="0"/>
              <a:t>Life threatening bleeding</a:t>
            </a:r>
          </a:p>
          <a:p>
            <a:pPr marL="571500" indent="-571500">
              <a:lnSpc>
                <a:spcPct val="130000"/>
              </a:lnSpc>
              <a:buFont typeface="Wingdings" charset="2"/>
              <a:buChar char="§"/>
              <a:defRPr/>
            </a:pPr>
            <a:r>
              <a:rPr lang="en-US" sz="3200" dirty="0" smtClean="0"/>
              <a:t>Others - mouth, nose, scrapes, minor cuts</a:t>
            </a:r>
          </a:p>
          <a:p>
            <a:pPr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7847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13964</TotalTime>
  <Words>1482</Words>
  <Application>Microsoft Macintosh PowerPoint</Application>
  <PresentationFormat>On-screen Show (4:3)</PresentationFormat>
  <Paragraphs>234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First Responders  &amp; Hemophilia</vt:lpstr>
      <vt:lpstr>PowerPoint Presentation</vt:lpstr>
      <vt:lpstr>PowerPoint Presentation</vt:lpstr>
      <vt:lpstr>PowerPoint Presentation</vt:lpstr>
      <vt:lpstr>People with hemophilia bleed longer, not faster.</vt:lpstr>
      <vt:lpstr>PowerPoint Presentation</vt:lpstr>
      <vt:lpstr>PowerPoint Presentation</vt:lpstr>
      <vt:lpstr>PowerPoint Presentation</vt:lpstr>
      <vt:lpstr>Types of Bleeds</vt:lpstr>
      <vt:lpstr>PowerPoint Presentation</vt:lpstr>
      <vt:lpstr>Joint Bleeding</vt:lpstr>
      <vt:lpstr>Muscle Bleeding</vt:lpstr>
      <vt:lpstr>Muscle Bleeding</vt:lpstr>
      <vt:lpstr>PowerPoint Presentation</vt:lpstr>
      <vt:lpstr>Life-Threatening Bleeding</vt:lpstr>
      <vt:lpstr>PowerPoint Presentation</vt:lpstr>
      <vt:lpstr>Treatment of Bleeding Episodes </vt:lpstr>
      <vt:lpstr>Factor Administration</vt:lpstr>
      <vt:lpstr>Factor Administration</vt:lpstr>
      <vt:lpstr>In an Emergency Setting</vt:lpstr>
      <vt:lpstr>Things to Know  </vt:lpstr>
      <vt:lpstr>Meet {Insert Your/Child’s Name}</vt:lpstr>
      <vt:lpstr>Summary</vt:lpstr>
      <vt:lpstr>PowerPoint Presentation</vt:lpstr>
      <vt:lpstr>Thank You!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</dc:creator>
  <cp:lastModifiedBy>Sonji Wilkes</cp:lastModifiedBy>
  <cp:revision>489</cp:revision>
  <cp:lastPrinted>2013-01-17T22:37:18Z</cp:lastPrinted>
  <dcterms:created xsi:type="dcterms:W3CDTF">2014-02-03T14:50:31Z</dcterms:created>
  <dcterms:modified xsi:type="dcterms:W3CDTF">2015-09-16T17:09:02Z</dcterms:modified>
</cp:coreProperties>
</file>