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646" r:id="rId2"/>
    <p:sldId id="647" r:id="rId3"/>
    <p:sldId id="651" r:id="rId4"/>
    <p:sldId id="648" r:id="rId5"/>
    <p:sldId id="652" r:id="rId6"/>
    <p:sldId id="653" r:id="rId7"/>
    <p:sldId id="654" r:id="rId8"/>
    <p:sldId id="655" r:id="rId9"/>
    <p:sldId id="656" r:id="rId10"/>
    <p:sldId id="657" r:id="rId11"/>
    <p:sldId id="658" r:id="rId12"/>
    <p:sldId id="659" r:id="rId13"/>
    <p:sldId id="660" r:id="rId14"/>
    <p:sldId id="661" r:id="rId15"/>
    <p:sldId id="662" r:id="rId16"/>
    <p:sldId id="663" r:id="rId17"/>
    <p:sldId id="664" r:id="rId18"/>
    <p:sldId id="665" r:id="rId19"/>
    <p:sldId id="5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ji Wilkes"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2"/>
    <a:srgbClr val="C3361D"/>
    <a:srgbClr val="5F9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3" autoAdjust="0"/>
    <p:restoredTop sz="85965" autoAdjust="0"/>
  </p:normalViewPr>
  <p:slideViewPr>
    <p:cSldViewPr snapToGrid="0">
      <p:cViewPr varScale="1">
        <p:scale>
          <a:sx n="98" d="100"/>
          <a:sy n="98" d="100"/>
        </p:scale>
        <p:origin x="6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F3C27-CBD7-4632-A3E5-B1F5BD315E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54CEBED-5072-4780-9AEF-245F695B6432}">
      <dgm:prSet phldrT="[Text]"/>
      <dgm:spPr/>
      <dgm:t>
        <a:bodyPr/>
        <a:lstStyle/>
        <a:p>
          <a:r>
            <a:rPr lang="en-US" dirty="0">
              <a:effectLst>
                <a:outerShdw blurRad="38100" dist="38100" dir="2700000" algn="tl">
                  <a:srgbClr val="000000">
                    <a:alpha val="43137"/>
                  </a:srgbClr>
                </a:outerShdw>
              </a:effectLst>
            </a:rPr>
            <a:t>Responsibilities</a:t>
          </a:r>
        </a:p>
      </dgm:t>
    </dgm:pt>
    <dgm:pt modelId="{DE88F64E-2315-4A7A-AD88-8003B4DD7121}" type="parTrans" cxnId="{DAEBE57E-6092-4592-AFE3-49056833385B}">
      <dgm:prSet/>
      <dgm:spPr/>
      <dgm:t>
        <a:bodyPr/>
        <a:lstStyle/>
        <a:p>
          <a:endParaRPr lang="en-US"/>
        </a:p>
      </dgm:t>
    </dgm:pt>
    <dgm:pt modelId="{C7C32E65-2489-4ADE-93D1-B14AE3BFB459}" type="sibTrans" cxnId="{DAEBE57E-6092-4592-AFE3-49056833385B}">
      <dgm:prSet/>
      <dgm:spPr/>
      <dgm:t>
        <a:bodyPr/>
        <a:lstStyle/>
        <a:p>
          <a:endParaRPr lang="en-US"/>
        </a:p>
      </dgm:t>
    </dgm:pt>
    <dgm:pt modelId="{D0DC32BD-49BF-4355-9AB7-38A80BFA6113}">
      <dgm:prSet phldrT="[Text]"/>
      <dgm:spPr/>
      <dgm:t>
        <a:bodyPr/>
        <a:lstStyle/>
        <a:p>
          <a:r>
            <a:rPr lang="en-US" u="sng" dirty="0"/>
            <a:t>Student</a:t>
          </a:r>
        </a:p>
      </dgm:t>
    </dgm:pt>
    <dgm:pt modelId="{1B04E605-5F86-4944-87DC-EFBC87D6AE6D}" type="parTrans" cxnId="{92E95D39-EC79-4BCF-A9CF-48B421F32B5B}">
      <dgm:prSet/>
      <dgm:spPr/>
      <dgm:t>
        <a:bodyPr/>
        <a:lstStyle/>
        <a:p>
          <a:endParaRPr lang="en-US"/>
        </a:p>
      </dgm:t>
    </dgm:pt>
    <dgm:pt modelId="{365791DB-5E27-41D0-8238-B11B03633781}" type="sibTrans" cxnId="{92E95D39-EC79-4BCF-A9CF-48B421F32B5B}">
      <dgm:prSet/>
      <dgm:spPr/>
      <dgm:t>
        <a:bodyPr/>
        <a:lstStyle/>
        <a:p>
          <a:endParaRPr lang="en-US"/>
        </a:p>
      </dgm:t>
    </dgm:pt>
    <dgm:pt modelId="{7EA03B0C-A0B9-4107-9143-23A0F4D3FB9A}">
      <dgm:prSet phldrT="[Text]"/>
      <dgm:spPr/>
      <dgm:t>
        <a:bodyPr/>
        <a:lstStyle/>
        <a:p>
          <a:r>
            <a:rPr lang="en-US" u="sng" dirty="0"/>
            <a:t>Parent</a:t>
          </a:r>
        </a:p>
      </dgm:t>
    </dgm:pt>
    <dgm:pt modelId="{7459295E-3B7D-4CA9-8C6C-661524A0ACD0}" type="parTrans" cxnId="{22EE3382-B139-4D95-B2D8-7F351E2CC631}">
      <dgm:prSet/>
      <dgm:spPr/>
      <dgm:t>
        <a:bodyPr/>
        <a:lstStyle/>
        <a:p>
          <a:endParaRPr lang="en-US"/>
        </a:p>
      </dgm:t>
    </dgm:pt>
    <dgm:pt modelId="{BA6B7C44-BAB8-4FD0-8886-BC61D22AA84A}" type="sibTrans" cxnId="{22EE3382-B139-4D95-B2D8-7F351E2CC631}">
      <dgm:prSet/>
      <dgm:spPr/>
      <dgm:t>
        <a:bodyPr/>
        <a:lstStyle/>
        <a:p>
          <a:endParaRPr lang="en-US"/>
        </a:p>
      </dgm:t>
    </dgm:pt>
    <dgm:pt modelId="{6CA83ACB-CC76-479B-985A-2CA46D2DAE82}">
      <dgm:prSet phldrT="[Text]"/>
      <dgm:spPr/>
      <dgm:t>
        <a:bodyPr/>
        <a:lstStyle/>
        <a:p>
          <a:endParaRPr lang="en-US"/>
        </a:p>
      </dgm:t>
    </dgm:pt>
    <dgm:pt modelId="{4E18C7FB-C6D3-4103-BCAB-5988315F6CD8}" type="parTrans" cxnId="{6078D0C5-E2C0-4640-A29F-61FE7F968C9C}">
      <dgm:prSet/>
      <dgm:spPr/>
      <dgm:t>
        <a:bodyPr/>
        <a:lstStyle/>
        <a:p>
          <a:endParaRPr lang="en-US"/>
        </a:p>
      </dgm:t>
    </dgm:pt>
    <dgm:pt modelId="{E860A93F-6F29-4792-9649-B53577412495}" type="sibTrans" cxnId="{6078D0C5-E2C0-4640-A29F-61FE7F968C9C}">
      <dgm:prSet/>
      <dgm:spPr/>
      <dgm:t>
        <a:bodyPr/>
        <a:lstStyle/>
        <a:p>
          <a:endParaRPr lang="en-US"/>
        </a:p>
      </dgm:t>
    </dgm:pt>
    <dgm:pt modelId="{9173A718-2B36-4BC1-B592-0BFC67002ED2}">
      <dgm:prSet/>
      <dgm:spPr/>
      <dgm:t>
        <a:bodyPr/>
        <a:lstStyle/>
        <a:p>
          <a:r>
            <a:rPr lang="en-US" dirty="0"/>
            <a:t>Learn to communicate</a:t>
          </a:r>
        </a:p>
      </dgm:t>
    </dgm:pt>
    <dgm:pt modelId="{9BD5094A-6D5F-49B8-A1A3-F40D111505B4}" type="parTrans" cxnId="{ABA59F17-D868-4331-873F-CF930914248F}">
      <dgm:prSet/>
      <dgm:spPr/>
      <dgm:t>
        <a:bodyPr/>
        <a:lstStyle/>
        <a:p>
          <a:endParaRPr lang="en-US"/>
        </a:p>
      </dgm:t>
    </dgm:pt>
    <dgm:pt modelId="{98FB75D4-50BA-419C-BF9E-389913CEC869}" type="sibTrans" cxnId="{ABA59F17-D868-4331-873F-CF930914248F}">
      <dgm:prSet/>
      <dgm:spPr/>
      <dgm:t>
        <a:bodyPr/>
        <a:lstStyle/>
        <a:p>
          <a:endParaRPr lang="en-US"/>
        </a:p>
      </dgm:t>
    </dgm:pt>
    <dgm:pt modelId="{71A27681-57F6-4572-8B74-8F85F86BED90}">
      <dgm:prSet/>
      <dgm:spPr/>
      <dgm:t>
        <a:bodyPr/>
        <a:lstStyle/>
        <a:p>
          <a:r>
            <a:rPr lang="en-US" dirty="0"/>
            <a:t>Tell someone when they are bleeding</a:t>
          </a:r>
        </a:p>
      </dgm:t>
    </dgm:pt>
    <dgm:pt modelId="{CFD291CC-48DA-44C4-96E8-5EA31B73F75B}" type="parTrans" cxnId="{AE2BAEE5-D7FB-4DDF-A1C6-F7CCA329A447}">
      <dgm:prSet/>
      <dgm:spPr/>
      <dgm:t>
        <a:bodyPr/>
        <a:lstStyle/>
        <a:p>
          <a:endParaRPr lang="en-US"/>
        </a:p>
      </dgm:t>
    </dgm:pt>
    <dgm:pt modelId="{45AA5F76-96F3-45A5-8F35-6DF993A0CC51}" type="sibTrans" cxnId="{AE2BAEE5-D7FB-4DDF-A1C6-F7CCA329A447}">
      <dgm:prSet/>
      <dgm:spPr/>
      <dgm:t>
        <a:bodyPr/>
        <a:lstStyle/>
        <a:p>
          <a:endParaRPr lang="en-US"/>
        </a:p>
      </dgm:t>
    </dgm:pt>
    <dgm:pt modelId="{016D0B9D-3C43-4DA5-8F06-A724EE98E06C}">
      <dgm:prSet/>
      <dgm:spPr/>
      <dgm:t>
        <a:bodyPr/>
        <a:lstStyle/>
        <a:p>
          <a:r>
            <a:rPr lang="en-US" dirty="0"/>
            <a:t>Do your schoolwork on time</a:t>
          </a:r>
        </a:p>
      </dgm:t>
    </dgm:pt>
    <dgm:pt modelId="{9CFA793C-97F3-4CC4-9503-EFC3ACE9B1A7}" type="parTrans" cxnId="{3852D86C-EFC2-4AA1-946B-ADBCB2DDB06C}">
      <dgm:prSet/>
      <dgm:spPr/>
      <dgm:t>
        <a:bodyPr/>
        <a:lstStyle/>
        <a:p>
          <a:endParaRPr lang="en-US"/>
        </a:p>
      </dgm:t>
    </dgm:pt>
    <dgm:pt modelId="{FCA5ACA7-9FFA-4223-8040-9D4762B21871}" type="sibTrans" cxnId="{3852D86C-EFC2-4AA1-946B-ADBCB2DDB06C}">
      <dgm:prSet/>
      <dgm:spPr/>
      <dgm:t>
        <a:bodyPr/>
        <a:lstStyle/>
        <a:p>
          <a:endParaRPr lang="en-US"/>
        </a:p>
      </dgm:t>
    </dgm:pt>
    <dgm:pt modelId="{A1D8DBDC-02EB-41FF-9E3B-DFB2AAE7BFC2}">
      <dgm:prSet/>
      <dgm:spPr/>
      <dgm:t>
        <a:bodyPr/>
        <a:lstStyle/>
        <a:p>
          <a:r>
            <a:rPr lang="en-US" dirty="0"/>
            <a:t>Make the same amount of effort as someone without vWD</a:t>
          </a:r>
        </a:p>
      </dgm:t>
    </dgm:pt>
    <dgm:pt modelId="{3FA5FF22-3511-48D0-8950-E5EC6229A9DC}" type="parTrans" cxnId="{2120F81C-4304-47C4-B48E-FD2C29D992CB}">
      <dgm:prSet/>
      <dgm:spPr/>
      <dgm:t>
        <a:bodyPr/>
        <a:lstStyle/>
        <a:p>
          <a:endParaRPr lang="en-US"/>
        </a:p>
      </dgm:t>
    </dgm:pt>
    <dgm:pt modelId="{3670D816-53B9-4D23-A6D2-8328D5E0FF0C}" type="sibTrans" cxnId="{2120F81C-4304-47C4-B48E-FD2C29D992CB}">
      <dgm:prSet/>
      <dgm:spPr/>
      <dgm:t>
        <a:bodyPr/>
        <a:lstStyle/>
        <a:p>
          <a:endParaRPr lang="en-US"/>
        </a:p>
      </dgm:t>
    </dgm:pt>
    <dgm:pt modelId="{877D714F-8012-4FFC-9091-E92FAA636F03}">
      <dgm:prSet phldrT="[Text]"/>
      <dgm:spPr/>
      <dgm:t>
        <a:bodyPr/>
        <a:lstStyle/>
        <a:p>
          <a:r>
            <a:rPr lang="en-US" dirty="0"/>
            <a:t>Communicate child’s condition, activity level &amp; treatment</a:t>
          </a:r>
        </a:p>
      </dgm:t>
    </dgm:pt>
    <dgm:pt modelId="{8B169D8C-0CAA-435E-9A49-B02E7B91345B}" type="parTrans" cxnId="{F2DCDA3B-5A7E-4EDC-87CD-B3749FDBC32B}">
      <dgm:prSet/>
      <dgm:spPr/>
      <dgm:t>
        <a:bodyPr/>
        <a:lstStyle/>
        <a:p>
          <a:endParaRPr lang="en-US"/>
        </a:p>
      </dgm:t>
    </dgm:pt>
    <dgm:pt modelId="{234E5FAE-C1BF-4E9A-8DCC-4708424DE3F0}" type="sibTrans" cxnId="{F2DCDA3B-5A7E-4EDC-87CD-B3749FDBC32B}">
      <dgm:prSet/>
      <dgm:spPr/>
      <dgm:t>
        <a:bodyPr/>
        <a:lstStyle/>
        <a:p>
          <a:endParaRPr lang="en-US"/>
        </a:p>
      </dgm:t>
    </dgm:pt>
    <dgm:pt modelId="{3E2C4AAE-3906-457E-B218-FD800D047187}">
      <dgm:prSet phldrT="[Text]"/>
      <dgm:spPr/>
      <dgm:t>
        <a:bodyPr/>
        <a:lstStyle/>
        <a:p>
          <a:r>
            <a:rPr lang="en-US" dirty="0"/>
            <a:t>Help obtain makeup work</a:t>
          </a:r>
        </a:p>
      </dgm:t>
    </dgm:pt>
    <dgm:pt modelId="{EFEE5549-AF89-43E6-B145-E9F147BB6CC3}" type="parTrans" cxnId="{C9387715-0EEE-4FFF-9587-B106B8C141E0}">
      <dgm:prSet/>
      <dgm:spPr/>
      <dgm:t>
        <a:bodyPr/>
        <a:lstStyle/>
        <a:p>
          <a:endParaRPr lang="en-US"/>
        </a:p>
      </dgm:t>
    </dgm:pt>
    <dgm:pt modelId="{1FB3C8D2-0909-4F4E-BE9B-D4C6E0C55AFA}" type="sibTrans" cxnId="{C9387715-0EEE-4FFF-9587-B106B8C141E0}">
      <dgm:prSet/>
      <dgm:spPr/>
      <dgm:t>
        <a:bodyPr/>
        <a:lstStyle/>
        <a:p>
          <a:endParaRPr lang="en-US"/>
        </a:p>
      </dgm:t>
    </dgm:pt>
    <dgm:pt modelId="{73AB1C33-9A07-42D6-8449-B00B09023EF9}">
      <dgm:prSet phldrT="[Text]"/>
      <dgm:spPr/>
      <dgm:t>
        <a:bodyPr/>
        <a:lstStyle/>
        <a:p>
          <a:r>
            <a:rPr lang="en-US" dirty="0"/>
            <a:t>Help the child have a positive attitude about school</a:t>
          </a:r>
        </a:p>
      </dgm:t>
    </dgm:pt>
    <dgm:pt modelId="{77E57E80-75D8-4E4F-8E37-5E623D6CE0CA}" type="parTrans" cxnId="{0C537706-C869-4BC4-8517-D78B01D378A4}">
      <dgm:prSet/>
      <dgm:spPr/>
      <dgm:t>
        <a:bodyPr/>
        <a:lstStyle/>
        <a:p>
          <a:endParaRPr lang="en-US"/>
        </a:p>
      </dgm:t>
    </dgm:pt>
    <dgm:pt modelId="{A4931A8F-65AA-43E7-A87E-92561EC1AB4D}" type="sibTrans" cxnId="{0C537706-C869-4BC4-8517-D78B01D378A4}">
      <dgm:prSet/>
      <dgm:spPr/>
      <dgm:t>
        <a:bodyPr/>
        <a:lstStyle/>
        <a:p>
          <a:endParaRPr lang="en-US"/>
        </a:p>
      </dgm:t>
    </dgm:pt>
    <dgm:pt modelId="{54D3E273-ADE3-4AA7-BB9F-9AF8CA427377}">
      <dgm:prSet phldrT="[Text]"/>
      <dgm:spPr/>
      <dgm:t>
        <a:bodyPr/>
        <a:lstStyle/>
        <a:p>
          <a:r>
            <a:rPr lang="en-US" dirty="0"/>
            <a:t>Work with school staff &amp; nurse to develop a medical plan</a:t>
          </a:r>
        </a:p>
      </dgm:t>
    </dgm:pt>
    <dgm:pt modelId="{7E165B0D-AD84-4BEC-BD90-716BF95F724A}" type="parTrans" cxnId="{E55837D8-18D1-4445-8E88-5A79925EF907}">
      <dgm:prSet/>
      <dgm:spPr/>
      <dgm:t>
        <a:bodyPr/>
        <a:lstStyle/>
        <a:p>
          <a:endParaRPr lang="en-US"/>
        </a:p>
      </dgm:t>
    </dgm:pt>
    <dgm:pt modelId="{15CE2D4B-0F2A-4920-A643-C1F18B8D6972}" type="sibTrans" cxnId="{E55837D8-18D1-4445-8E88-5A79925EF907}">
      <dgm:prSet/>
      <dgm:spPr/>
      <dgm:t>
        <a:bodyPr/>
        <a:lstStyle/>
        <a:p>
          <a:endParaRPr lang="en-US"/>
        </a:p>
      </dgm:t>
    </dgm:pt>
    <dgm:pt modelId="{E0F5036C-9675-4AF6-8139-4FDAC2E8C1F5}">
      <dgm:prSet/>
      <dgm:spPr/>
      <dgm:t>
        <a:bodyPr/>
        <a:lstStyle/>
        <a:p>
          <a:r>
            <a:rPr lang="en-US" u="sng" dirty="0"/>
            <a:t>School</a:t>
          </a:r>
        </a:p>
      </dgm:t>
    </dgm:pt>
    <dgm:pt modelId="{5160AF86-5350-4F68-A97A-62335475DAEF}" type="parTrans" cxnId="{7E16D126-B300-4F25-98E1-64CD83A0BF12}">
      <dgm:prSet/>
      <dgm:spPr/>
      <dgm:t>
        <a:bodyPr/>
        <a:lstStyle/>
        <a:p>
          <a:endParaRPr lang="en-US"/>
        </a:p>
      </dgm:t>
    </dgm:pt>
    <dgm:pt modelId="{5BCBFA13-D16D-4A28-819D-322E20421E61}" type="sibTrans" cxnId="{7E16D126-B300-4F25-98E1-64CD83A0BF12}">
      <dgm:prSet/>
      <dgm:spPr/>
      <dgm:t>
        <a:bodyPr/>
        <a:lstStyle/>
        <a:p>
          <a:endParaRPr lang="en-US"/>
        </a:p>
      </dgm:t>
    </dgm:pt>
    <dgm:pt modelId="{7929CEC4-6892-4166-A37E-5654296AB254}">
      <dgm:prSet/>
      <dgm:spPr/>
      <dgm:t>
        <a:bodyPr/>
        <a:lstStyle/>
        <a:p>
          <a:r>
            <a:rPr lang="en-US" dirty="0"/>
            <a:t>Monitor student achievement &amp; inform parents of any change to personality, performance</a:t>
          </a:r>
        </a:p>
      </dgm:t>
    </dgm:pt>
    <dgm:pt modelId="{254DE8F4-0F9A-4848-BA93-1E99F3AF41A2}" type="parTrans" cxnId="{BDEA1CA3-D198-4BE3-9F1D-DBCAC5FDD837}">
      <dgm:prSet/>
      <dgm:spPr/>
      <dgm:t>
        <a:bodyPr/>
        <a:lstStyle/>
        <a:p>
          <a:endParaRPr lang="en-US"/>
        </a:p>
      </dgm:t>
    </dgm:pt>
    <dgm:pt modelId="{13D6E1A9-52BC-4A8E-B28C-20757AB56606}" type="sibTrans" cxnId="{BDEA1CA3-D198-4BE3-9F1D-DBCAC5FDD837}">
      <dgm:prSet/>
      <dgm:spPr/>
      <dgm:t>
        <a:bodyPr/>
        <a:lstStyle/>
        <a:p>
          <a:endParaRPr lang="en-US"/>
        </a:p>
      </dgm:t>
    </dgm:pt>
    <dgm:pt modelId="{DAC5D210-C9C7-4D7B-B53C-8B92B72A4F89}">
      <dgm:prSet/>
      <dgm:spPr/>
      <dgm:t>
        <a:bodyPr/>
        <a:lstStyle/>
        <a:p>
          <a:r>
            <a:rPr lang="en-US" dirty="0"/>
            <a:t>Communicate to parent/child any observable sign of a bleed</a:t>
          </a:r>
        </a:p>
      </dgm:t>
    </dgm:pt>
    <dgm:pt modelId="{7EB1E72E-BA83-4CD8-B4B2-477E7895223C}" type="parTrans" cxnId="{A815E116-F11D-40D8-BB4B-57D0CCE5DF71}">
      <dgm:prSet/>
      <dgm:spPr/>
      <dgm:t>
        <a:bodyPr/>
        <a:lstStyle/>
        <a:p>
          <a:endParaRPr lang="en-US"/>
        </a:p>
      </dgm:t>
    </dgm:pt>
    <dgm:pt modelId="{C9B1C7A6-377B-41F1-9F86-C490C65C78A7}" type="sibTrans" cxnId="{A815E116-F11D-40D8-BB4B-57D0CCE5DF71}">
      <dgm:prSet/>
      <dgm:spPr/>
      <dgm:t>
        <a:bodyPr/>
        <a:lstStyle/>
        <a:p>
          <a:endParaRPr lang="en-US"/>
        </a:p>
      </dgm:t>
    </dgm:pt>
    <dgm:pt modelId="{30B971F3-AEE3-46A3-A2A0-A7248E3218A9}">
      <dgm:prSet/>
      <dgm:spPr/>
      <dgm:t>
        <a:bodyPr/>
        <a:lstStyle/>
        <a:p>
          <a:r>
            <a:rPr lang="en-US" dirty="0"/>
            <a:t>Stress the importance of completing assignments</a:t>
          </a:r>
        </a:p>
      </dgm:t>
    </dgm:pt>
    <dgm:pt modelId="{87DA2FA5-75CC-4B0D-AB66-506F62FC2B3C}" type="parTrans" cxnId="{612E25CF-2311-4D44-B9E7-52C2AF062404}">
      <dgm:prSet/>
      <dgm:spPr/>
      <dgm:t>
        <a:bodyPr/>
        <a:lstStyle/>
        <a:p>
          <a:endParaRPr lang="en-US"/>
        </a:p>
      </dgm:t>
    </dgm:pt>
    <dgm:pt modelId="{93162BE9-847F-4ED5-ABFE-F798A6FC8C52}" type="sibTrans" cxnId="{612E25CF-2311-4D44-B9E7-52C2AF062404}">
      <dgm:prSet/>
      <dgm:spPr/>
      <dgm:t>
        <a:bodyPr/>
        <a:lstStyle/>
        <a:p>
          <a:endParaRPr lang="en-US"/>
        </a:p>
      </dgm:t>
    </dgm:pt>
    <dgm:pt modelId="{D081AAD2-D05C-4F42-A051-CC16F52C3DF3}">
      <dgm:prSet/>
      <dgm:spPr/>
      <dgm:t>
        <a:bodyPr/>
        <a:lstStyle/>
        <a:p>
          <a:r>
            <a:rPr lang="en-US" dirty="0"/>
            <a:t>Promote ability and success, not inability</a:t>
          </a:r>
        </a:p>
      </dgm:t>
    </dgm:pt>
    <dgm:pt modelId="{7359CA8F-EA42-4CE6-8DCA-D330376D6E43}" type="parTrans" cxnId="{5EB751B6-245E-496A-B407-1E4F993AD1B7}">
      <dgm:prSet/>
      <dgm:spPr/>
      <dgm:t>
        <a:bodyPr/>
        <a:lstStyle/>
        <a:p>
          <a:endParaRPr lang="en-US"/>
        </a:p>
      </dgm:t>
    </dgm:pt>
    <dgm:pt modelId="{D8F9E98C-492F-4A06-9B6F-F163C2DDF084}" type="sibTrans" cxnId="{5EB751B6-245E-496A-B407-1E4F993AD1B7}">
      <dgm:prSet/>
      <dgm:spPr/>
      <dgm:t>
        <a:bodyPr/>
        <a:lstStyle/>
        <a:p>
          <a:endParaRPr lang="en-US"/>
        </a:p>
      </dgm:t>
    </dgm:pt>
    <dgm:pt modelId="{9EC7B1B1-FED9-4B7A-BB5A-A65467E8AF71}">
      <dgm:prSet/>
      <dgm:spPr/>
      <dgm:t>
        <a:bodyPr/>
        <a:lstStyle/>
        <a:p>
          <a:r>
            <a:rPr lang="en-US" dirty="0"/>
            <a:t>Respect privacy and confidentiality</a:t>
          </a:r>
        </a:p>
      </dgm:t>
    </dgm:pt>
    <dgm:pt modelId="{878DF2AA-3C65-455F-AAAC-3B0C37C514F0}" type="parTrans" cxnId="{9675A22B-A1AA-4BAC-8206-D01EC7C1055B}">
      <dgm:prSet/>
      <dgm:spPr/>
      <dgm:t>
        <a:bodyPr/>
        <a:lstStyle/>
        <a:p>
          <a:endParaRPr lang="en-US"/>
        </a:p>
      </dgm:t>
    </dgm:pt>
    <dgm:pt modelId="{E7C414CD-480C-476B-BDBA-E32C565A538F}" type="sibTrans" cxnId="{9675A22B-A1AA-4BAC-8206-D01EC7C1055B}">
      <dgm:prSet/>
      <dgm:spPr/>
      <dgm:t>
        <a:bodyPr/>
        <a:lstStyle/>
        <a:p>
          <a:endParaRPr lang="en-US"/>
        </a:p>
      </dgm:t>
    </dgm:pt>
    <dgm:pt modelId="{A0511C01-0D46-476A-BD52-E5EAB9CE357E}" type="pres">
      <dgm:prSet presAssocID="{6AAF3C27-CBD7-4632-A3E5-B1F5BD315E75}" presName="composite" presStyleCnt="0">
        <dgm:presLayoutVars>
          <dgm:chMax val="1"/>
          <dgm:dir/>
          <dgm:resizeHandles val="exact"/>
        </dgm:presLayoutVars>
      </dgm:prSet>
      <dgm:spPr/>
    </dgm:pt>
    <dgm:pt modelId="{87D22650-7CD6-4011-9CB5-ECF96C71FC51}" type="pres">
      <dgm:prSet presAssocID="{D54CEBED-5072-4780-9AEF-245F695B6432}" presName="roof" presStyleLbl="dkBgShp" presStyleIdx="0" presStyleCnt="2" custLinFactNeighborY="-4762"/>
      <dgm:spPr/>
    </dgm:pt>
    <dgm:pt modelId="{0A3DF696-4AD0-482B-94E4-78EA8B392E70}" type="pres">
      <dgm:prSet presAssocID="{D54CEBED-5072-4780-9AEF-245F695B6432}" presName="pillars" presStyleCnt="0"/>
      <dgm:spPr/>
    </dgm:pt>
    <dgm:pt modelId="{D18990F6-54CB-4D79-B4C7-EA88D745ED0D}" type="pres">
      <dgm:prSet presAssocID="{D54CEBED-5072-4780-9AEF-245F695B6432}" presName="pillar1" presStyleLbl="node1" presStyleIdx="0" presStyleCnt="3">
        <dgm:presLayoutVars>
          <dgm:bulletEnabled val="1"/>
        </dgm:presLayoutVars>
      </dgm:prSet>
      <dgm:spPr/>
    </dgm:pt>
    <dgm:pt modelId="{406BEAB0-8C81-427A-99C6-172F9322DA72}" type="pres">
      <dgm:prSet presAssocID="{7EA03B0C-A0B9-4107-9143-23A0F4D3FB9A}" presName="pillarX" presStyleLbl="node1" presStyleIdx="1" presStyleCnt="3">
        <dgm:presLayoutVars>
          <dgm:bulletEnabled val="1"/>
        </dgm:presLayoutVars>
      </dgm:prSet>
      <dgm:spPr/>
    </dgm:pt>
    <dgm:pt modelId="{D949640D-14AE-4DFD-BFE2-516700A677B4}" type="pres">
      <dgm:prSet presAssocID="{E0F5036C-9675-4AF6-8139-4FDAC2E8C1F5}" presName="pillarX" presStyleLbl="node1" presStyleIdx="2" presStyleCnt="3">
        <dgm:presLayoutVars>
          <dgm:bulletEnabled val="1"/>
        </dgm:presLayoutVars>
      </dgm:prSet>
      <dgm:spPr/>
    </dgm:pt>
    <dgm:pt modelId="{10B3452C-C3B8-4FFD-BFAB-61A54B7148F6}" type="pres">
      <dgm:prSet presAssocID="{D54CEBED-5072-4780-9AEF-245F695B6432}" presName="base" presStyleLbl="dkBgShp" presStyleIdx="1" presStyleCnt="2"/>
      <dgm:spPr/>
    </dgm:pt>
  </dgm:ptLst>
  <dgm:cxnLst>
    <dgm:cxn modelId="{0C537706-C869-4BC4-8517-D78B01D378A4}" srcId="{7EA03B0C-A0B9-4107-9143-23A0F4D3FB9A}" destId="{73AB1C33-9A07-42D6-8449-B00B09023EF9}" srcOrd="2" destOrd="0" parTransId="{77E57E80-75D8-4E4F-8E37-5E623D6CE0CA}" sibTransId="{A4931A8F-65AA-43E7-A87E-92561EC1AB4D}"/>
    <dgm:cxn modelId="{C9387715-0EEE-4FFF-9587-B106B8C141E0}" srcId="{7EA03B0C-A0B9-4107-9143-23A0F4D3FB9A}" destId="{3E2C4AAE-3906-457E-B218-FD800D047187}" srcOrd="1" destOrd="0" parTransId="{EFEE5549-AF89-43E6-B145-E9F147BB6CC3}" sibTransId="{1FB3C8D2-0909-4F4E-BE9B-D4C6E0C55AFA}"/>
    <dgm:cxn modelId="{A815E116-F11D-40D8-BB4B-57D0CCE5DF71}" srcId="{E0F5036C-9675-4AF6-8139-4FDAC2E8C1F5}" destId="{DAC5D210-C9C7-4D7B-B53C-8B92B72A4F89}" srcOrd="1" destOrd="0" parTransId="{7EB1E72E-BA83-4CD8-B4B2-477E7895223C}" sibTransId="{C9B1C7A6-377B-41F1-9F86-C490C65C78A7}"/>
    <dgm:cxn modelId="{ABA59F17-D868-4331-873F-CF930914248F}" srcId="{D0DC32BD-49BF-4355-9AB7-38A80BFA6113}" destId="{9173A718-2B36-4BC1-B592-0BFC67002ED2}" srcOrd="0" destOrd="0" parTransId="{9BD5094A-6D5F-49B8-A1A3-F40D111505B4}" sibTransId="{98FB75D4-50BA-419C-BF9E-389913CEC869}"/>
    <dgm:cxn modelId="{2120F81C-4304-47C4-B48E-FD2C29D992CB}" srcId="{D0DC32BD-49BF-4355-9AB7-38A80BFA6113}" destId="{A1D8DBDC-02EB-41FF-9E3B-DFB2AAE7BFC2}" srcOrd="3" destOrd="0" parTransId="{3FA5FF22-3511-48D0-8950-E5EC6229A9DC}" sibTransId="{3670D816-53B9-4D23-A6D2-8328D5E0FF0C}"/>
    <dgm:cxn modelId="{7E16D126-B300-4F25-98E1-64CD83A0BF12}" srcId="{D54CEBED-5072-4780-9AEF-245F695B6432}" destId="{E0F5036C-9675-4AF6-8139-4FDAC2E8C1F5}" srcOrd="2" destOrd="0" parTransId="{5160AF86-5350-4F68-A97A-62335475DAEF}" sibTransId="{5BCBFA13-D16D-4A28-819D-322E20421E61}"/>
    <dgm:cxn modelId="{9675A22B-A1AA-4BAC-8206-D01EC7C1055B}" srcId="{E0F5036C-9675-4AF6-8139-4FDAC2E8C1F5}" destId="{9EC7B1B1-FED9-4B7A-BB5A-A65467E8AF71}" srcOrd="4" destOrd="0" parTransId="{878DF2AA-3C65-455F-AAAC-3B0C37C514F0}" sibTransId="{E7C414CD-480C-476B-BDBA-E32C565A538F}"/>
    <dgm:cxn modelId="{99D64430-8D8B-F945-BFB4-DF3D592E6C43}" type="presOf" srcId="{D081AAD2-D05C-4F42-A051-CC16F52C3DF3}" destId="{D949640D-14AE-4DFD-BFE2-516700A677B4}" srcOrd="0" destOrd="4" presId="urn:microsoft.com/office/officeart/2005/8/layout/hList3"/>
    <dgm:cxn modelId="{92E95D39-EC79-4BCF-A9CF-48B421F32B5B}" srcId="{D54CEBED-5072-4780-9AEF-245F695B6432}" destId="{D0DC32BD-49BF-4355-9AB7-38A80BFA6113}" srcOrd="0" destOrd="0" parTransId="{1B04E605-5F86-4944-87DC-EFBC87D6AE6D}" sibTransId="{365791DB-5E27-41D0-8238-B11B03633781}"/>
    <dgm:cxn modelId="{F2DCDA3B-5A7E-4EDC-87CD-B3749FDBC32B}" srcId="{7EA03B0C-A0B9-4107-9143-23A0F4D3FB9A}" destId="{877D714F-8012-4FFC-9091-E92FAA636F03}" srcOrd="0" destOrd="0" parTransId="{8B169D8C-0CAA-435E-9A49-B02E7B91345B}" sibTransId="{234E5FAE-C1BF-4E9A-8DCC-4708424DE3F0}"/>
    <dgm:cxn modelId="{8983E83E-30F5-7A49-91E5-5E4D6EE5F406}" type="presOf" srcId="{DAC5D210-C9C7-4D7B-B53C-8B92B72A4F89}" destId="{D949640D-14AE-4DFD-BFE2-516700A677B4}" srcOrd="0" destOrd="2" presId="urn:microsoft.com/office/officeart/2005/8/layout/hList3"/>
    <dgm:cxn modelId="{69FEDE3F-3823-FA40-B029-A8C3F9B9C0DB}" type="presOf" srcId="{E0F5036C-9675-4AF6-8139-4FDAC2E8C1F5}" destId="{D949640D-14AE-4DFD-BFE2-516700A677B4}" srcOrd="0" destOrd="0" presId="urn:microsoft.com/office/officeart/2005/8/layout/hList3"/>
    <dgm:cxn modelId="{677B9461-8D4E-7F49-9E2E-9EF6C4A56D06}" type="presOf" srcId="{9EC7B1B1-FED9-4B7A-BB5A-A65467E8AF71}" destId="{D949640D-14AE-4DFD-BFE2-516700A677B4}" srcOrd="0" destOrd="5" presId="urn:microsoft.com/office/officeart/2005/8/layout/hList3"/>
    <dgm:cxn modelId="{3569C045-3DDC-6F4B-8D1B-C836EC67E8CA}" type="presOf" srcId="{54D3E273-ADE3-4AA7-BB9F-9AF8CA427377}" destId="{406BEAB0-8C81-427A-99C6-172F9322DA72}" srcOrd="0" destOrd="4" presId="urn:microsoft.com/office/officeart/2005/8/layout/hList3"/>
    <dgm:cxn modelId="{3852D86C-EFC2-4AA1-946B-ADBCB2DDB06C}" srcId="{D0DC32BD-49BF-4355-9AB7-38A80BFA6113}" destId="{016D0B9D-3C43-4DA5-8F06-A724EE98E06C}" srcOrd="2" destOrd="0" parTransId="{9CFA793C-97F3-4CC4-9503-EFC3ACE9B1A7}" sibTransId="{FCA5ACA7-9FFA-4223-8040-9D4762B21871}"/>
    <dgm:cxn modelId="{E7277C7C-8D14-2849-BB70-5827FE7E3510}" type="presOf" srcId="{9173A718-2B36-4BC1-B592-0BFC67002ED2}" destId="{D18990F6-54CB-4D79-B4C7-EA88D745ED0D}" srcOrd="0" destOrd="1" presId="urn:microsoft.com/office/officeart/2005/8/layout/hList3"/>
    <dgm:cxn modelId="{DAEBE57E-6092-4592-AFE3-49056833385B}" srcId="{6AAF3C27-CBD7-4632-A3E5-B1F5BD315E75}" destId="{D54CEBED-5072-4780-9AEF-245F695B6432}" srcOrd="0" destOrd="0" parTransId="{DE88F64E-2315-4A7A-AD88-8003B4DD7121}" sibTransId="{C7C32E65-2489-4ADE-93D1-B14AE3BFB459}"/>
    <dgm:cxn modelId="{5FB4FA7F-2DDD-664D-9AD7-28D243662608}" type="presOf" srcId="{016D0B9D-3C43-4DA5-8F06-A724EE98E06C}" destId="{D18990F6-54CB-4D79-B4C7-EA88D745ED0D}" srcOrd="0" destOrd="3" presId="urn:microsoft.com/office/officeart/2005/8/layout/hList3"/>
    <dgm:cxn modelId="{22EE3382-B139-4D95-B2D8-7F351E2CC631}" srcId="{D54CEBED-5072-4780-9AEF-245F695B6432}" destId="{7EA03B0C-A0B9-4107-9143-23A0F4D3FB9A}" srcOrd="1" destOrd="0" parTransId="{7459295E-3B7D-4CA9-8C6C-661524A0ACD0}" sibTransId="{BA6B7C44-BAB8-4FD0-8886-BC61D22AA84A}"/>
    <dgm:cxn modelId="{679FA794-6425-BF4F-B9B1-540607D707E7}" type="presOf" srcId="{A1D8DBDC-02EB-41FF-9E3B-DFB2AAE7BFC2}" destId="{D18990F6-54CB-4D79-B4C7-EA88D745ED0D}" srcOrd="0" destOrd="4" presId="urn:microsoft.com/office/officeart/2005/8/layout/hList3"/>
    <dgm:cxn modelId="{BDEA1CA3-D198-4BE3-9F1D-DBCAC5FDD837}" srcId="{E0F5036C-9675-4AF6-8139-4FDAC2E8C1F5}" destId="{7929CEC4-6892-4166-A37E-5654296AB254}" srcOrd="0" destOrd="0" parTransId="{254DE8F4-0F9A-4848-BA93-1E99F3AF41A2}" sibTransId="{13D6E1A9-52BC-4A8E-B28C-20757AB56606}"/>
    <dgm:cxn modelId="{07B950AD-A49F-7141-988D-9E787AA242F3}" type="presOf" srcId="{3E2C4AAE-3906-457E-B218-FD800D047187}" destId="{406BEAB0-8C81-427A-99C6-172F9322DA72}" srcOrd="0" destOrd="2" presId="urn:microsoft.com/office/officeart/2005/8/layout/hList3"/>
    <dgm:cxn modelId="{5EB751B6-245E-496A-B407-1E4F993AD1B7}" srcId="{E0F5036C-9675-4AF6-8139-4FDAC2E8C1F5}" destId="{D081AAD2-D05C-4F42-A051-CC16F52C3DF3}" srcOrd="3" destOrd="0" parTransId="{7359CA8F-EA42-4CE6-8DCA-D330376D6E43}" sibTransId="{D8F9E98C-492F-4A06-9B6F-F163C2DDF084}"/>
    <dgm:cxn modelId="{F499C2C1-CA81-154B-8F92-667F83410D24}" type="presOf" srcId="{6AAF3C27-CBD7-4632-A3E5-B1F5BD315E75}" destId="{A0511C01-0D46-476A-BD52-E5EAB9CE357E}" srcOrd="0" destOrd="0" presId="urn:microsoft.com/office/officeart/2005/8/layout/hList3"/>
    <dgm:cxn modelId="{6078D0C5-E2C0-4640-A29F-61FE7F968C9C}" srcId="{6AAF3C27-CBD7-4632-A3E5-B1F5BD315E75}" destId="{6CA83ACB-CC76-479B-985A-2CA46D2DAE82}" srcOrd="1" destOrd="0" parTransId="{4E18C7FB-C6D3-4103-BCAB-5988315F6CD8}" sibTransId="{E860A93F-6F29-4792-9649-B53577412495}"/>
    <dgm:cxn modelId="{556438CD-4418-674C-B12A-F322AE20398E}" type="presOf" srcId="{D0DC32BD-49BF-4355-9AB7-38A80BFA6113}" destId="{D18990F6-54CB-4D79-B4C7-EA88D745ED0D}" srcOrd="0" destOrd="0" presId="urn:microsoft.com/office/officeart/2005/8/layout/hList3"/>
    <dgm:cxn modelId="{612E25CF-2311-4D44-B9E7-52C2AF062404}" srcId="{E0F5036C-9675-4AF6-8139-4FDAC2E8C1F5}" destId="{30B971F3-AEE3-46A3-A2A0-A7248E3218A9}" srcOrd="2" destOrd="0" parTransId="{87DA2FA5-75CC-4B0D-AB66-506F62FC2B3C}" sibTransId="{93162BE9-847F-4ED5-ABFE-F798A6FC8C52}"/>
    <dgm:cxn modelId="{92A09FD7-5C2D-4B4E-A676-90A287010318}" type="presOf" srcId="{71A27681-57F6-4572-8B74-8F85F86BED90}" destId="{D18990F6-54CB-4D79-B4C7-EA88D745ED0D}" srcOrd="0" destOrd="2" presId="urn:microsoft.com/office/officeart/2005/8/layout/hList3"/>
    <dgm:cxn modelId="{E55837D8-18D1-4445-8E88-5A79925EF907}" srcId="{7EA03B0C-A0B9-4107-9143-23A0F4D3FB9A}" destId="{54D3E273-ADE3-4AA7-BB9F-9AF8CA427377}" srcOrd="3" destOrd="0" parTransId="{7E165B0D-AD84-4BEC-BD90-716BF95F724A}" sibTransId="{15CE2D4B-0F2A-4920-A643-C1F18B8D6972}"/>
    <dgm:cxn modelId="{555CB8D8-CB5F-8746-ACF8-5266842782B2}" type="presOf" srcId="{73AB1C33-9A07-42D6-8449-B00B09023EF9}" destId="{406BEAB0-8C81-427A-99C6-172F9322DA72}" srcOrd="0" destOrd="3" presId="urn:microsoft.com/office/officeart/2005/8/layout/hList3"/>
    <dgm:cxn modelId="{E2D92EDA-0CA3-2343-B5BD-3AC880D630B6}" type="presOf" srcId="{877D714F-8012-4FFC-9091-E92FAA636F03}" destId="{406BEAB0-8C81-427A-99C6-172F9322DA72}" srcOrd="0" destOrd="1" presId="urn:microsoft.com/office/officeart/2005/8/layout/hList3"/>
    <dgm:cxn modelId="{23C366E2-D717-EB42-A67B-03254640E037}" type="presOf" srcId="{30B971F3-AEE3-46A3-A2A0-A7248E3218A9}" destId="{D949640D-14AE-4DFD-BFE2-516700A677B4}" srcOrd="0" destOrd="3" presId="urn:microsoft.com/office/officeart/2005/8/layout/hList3"/>
    <dgm:cxn modelId="{AE2BAEE5-D7FB-4DDF-A1C6-F7CCA329A447}" srcId="{D0DC32BD-49BF-4355-9AB7-38A80BFA6113}" destId="{71A27681-57F6-4572-8B74-8F85F86BED90}" srcOrd="1" destOrd="0" parTransId="{CFD291CC-48DA-44C4-96E8-5EA31B73F75B}" sibTransId="{45AA5F76-96F3-45A5-8F35-6DF993A0CC51}"/>
    <dgm:cxn modelId="{05BBF7F1-B88A-E640-87AC-FFF1EE404A8F}" type="presOf" srcId="{7929CEC4-6892-4166-A37E-5654296AB254}" destId="{D949640D-14AE-4DFD-BFE2-516700A677B4}" srcOrd="0" destOrd="1" presId="urn:microsoft.com/office/officeart/2005/8/layout/hList3"/>
    <dgm:cxn modelId="{85AC2CF6-DE81-FC46-B71F-B7EF27DACBCC}" type="presOf" srcId="{7EA03B0C-A0B9-4107-9143-23A0F4D3FB9A}" destId="{406BEAB0-8C81-427A-99C6-172F9322DA72}" srcOrd="0" destOrd="0" presId="urn:microsoft.com/office/officeart/2005/8/layout/hList3"/>
    <dgm:cxn modelId="{7ABB6FFD-27AE-2F46-916A-20AA1FA8C82A}" type="presOf" srcId="{D54CEBED-5072-4780-9AEF-245F695B6432}" destId="{87D22650-7CD6-4011-9CB5-ECF96C71FC51}" srcOrd="0" destOrd="0" presId="urn:microsoft.com/office/officeart/2005/8/layout/hList3"/>
    <dgm:cxn modelId="{DCA4ED5A-DFE2-1848-8E07-D00C6F427F6A}" type="presParOf" srcId="{A0511C01-0D46-476A-BD52-E5EAB9CE357E}" destId="{87D22650-7CD6-4011-9CB5-ECF96C71FC51}" srcOrd="0" destOrd="0" presId="urn:microsoft.com/office/officeart/2005/8/layout/hList3"/>
    <dgm:cxn modelId="{F44BC879-F07D-9444-BB30-48CBFB0490C2}" type="presParOf" srcId="{A0511C01-0D46-476A-BD52-E5EAB9CE357E}" destId="{0A3DF696-4AD0-482B-94E4-78EA8B392E70}" srcOrd="1" destOrd="0" presId="urn:microsoft.com/office/officeart/2005/8/layout/hList3"/>
    <dgm:cxn modelId="{D025F59D-AD52-724A-8F16-B91F4C8E9D40}" type="presParOf" srcId="{0A3DF696-4AD0-482B-94E4-78EA8B392E70}" destId="{D18990F6-54CB-4D79-B4C7-EA88D745ED0D}" srcOrd="0" destOrd="0" presId="urn:microsoft.com/office/officeart/2005/8/layout/hList3"/>
    <dgm:cxn modelId="{6AD57FF1-ACCC-904F-AC05-36BF9316EE49}" type="presParOf" srcId="{0A3DF696-4AD0-482B-94E4-78EA8B392E70}" destId="{406BEAB0-8C81-427A-99C6-172F9322DA72}" srcOrd="1" destOrd="0" presId="urn:microsoft.com/office/officeart/2005/8/layout/hList3"/>
    <dgm:cxn modelId="{79131E59-7768-8E4E-B5A3-DCAC7621A64C}" type="presParOf" srcId="{0A3DF696-4AD0-482B-94E4-78EA8B392E70}" destId="{D949640D-14AE-4DFD-BFE2-516700A677B4}" srcOrd="2" destOrd="0" presId="urn:microsoft.com/office/officeart/2005/8/layout/hList3"/>
    <dgm:cxn modelId="{36287658-B7F8-1840-9917-5165FF8FDF0F}" type="presParOf" srcId="{A0511C01-0D46-476A-BD52-E5EAB9CE357E}" destId="{10B3452C-C3B8-4FFD-BFAB-61A54B7148F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2650-7CD6-4011-9CB5-ECF96C71FC51}">
      <dsp:nvSpPr>
        <dsp:cNvPr id="0" name=""/>
        <dsp:cNvSpPr/>
      </dsp:nvSpPr>
      <dsp:spPr>
        <a:xfrm>
          <a:off x="0" y="0"/>
          <a:ext cx="8305800" cy="1600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effectLst>
                <a:outerShdw blurRad="38100" dist="38100" dir="2700000" algn="tl">
                  <a:srgbClr val="000000">
                    <a:alpha val="43137"/>
                  </a:srgbClr>
                </a:outerShdw>
              </a:effectLst>
            </a:rPr>
            <a:t>Responsibilities</a:t>
          </a:r>
        </a:p>
      </dsp:txBody>
      <dsp:txXfrm>
        <a:off x="0" y="0"/>
        <a:ext cx="8305800" cy="1600200"/>
      </dsp:txXfrm>
    </dsp:sp>
    <dsp:sp modelId="{D18990F6-54CB-4D79-B4C7-EA88D745ED0D}">
      <dsp:nvSpPr>
        <dsp:cNvPr id="0" name=""/>
        <dsp:cNvSpPr/>
      </dsp:nvSpPr>
      <dsp:spPr>
        <a:xfrm>
          <a:off x="4055" y="1600200"/>
          <a:ext cx="2765896" cy="336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u="sng" kern="1200" dirty="0"/>
            <a:t>Student</a:t>
          </a:r>
        </a:p>
        <a:p>
          <a:pPr marL="114300" lvl="1" indent="-114300" algn="l" defTabSz="666750">
            <a:lnSpc>
              <a:spcPct val="90000"/>
            </a:lnSpc>
            <a:spcBef>
              <a:spcPct val="0"/>
            </a:spcBef>
            <a:spcAft>
              <a:spcPct val="15000"/>
            </a:spcAft>
            <a:buChar char="•"/>
          </a:pPr>
          <a:r>
            <a:rPr lang="en-US" sz="1500" kern="1200" dirty="0"/>
            <a:t>Learn to communicate</a:t>
          </a:r>
        </a:p>
        <a:p>
          <a:pPr marL="114300" lvl="1" indent="-114300" algn="l" defTabSz="666750">
            <a:lnSpc>
              <a:spcPct val="90000"/>
            </a:lnSpc>
            <a:spcBef>
              <a:spcPct val="0"/>
            </a:spcBef>
            <a:spcAft>
              <a:spcPct val="15000"/>
            </a:spcAft>
            <a:buChar char="•"/>
          </a:pPr>
          <a:r>
            <a:rPr lang="en-US" sz="1500" kern="1200" dirty="0"/>
            <a:t>Tell someone when they are bleeding</a:t>
          </a:r>
        </a:p>
        <a:p>
          <a:pPr marL="114300" lvl="1" indent="-114300" algn="l" defTabSz="666750">
            <a:lnSpc>
              <a:spcPct val="90000"/>
            </a:lnSpc>
            <a:spcBef>
              <a:spcPct val="0"/>
            </a:spcBef>
            <a:spcAft>
              <a:spcPct val="15000"/>
            </a:spcAft>
            <a:buChar char="•"/>
          </a:pPr>
          <a:r>
            <a:rPr lang="en-US" sz="1500" kern="1200" dirty="0"/>
            <a:t>Do your schoolwork on time</a:t>
          </a:r>
        </a:p>
        <a:p>
          <a:pPr marL="114300" lvl="1" indent="-114300" algn="l" defTabSz="666750">
            <a:lnSpc>
              <a:spcPct val="90000"/>
            </a:lnSpc>
            <a:spcBef>
              <a:spcPct val="0"/>
            </a:spcBef>
            <a:spcAft>
              <a:spcPct val="15000"/>
            </a:spcAft>
            <a:buChar char="•"/>
          </a:pPr>
          <a:r>
            <a:rPr lang="en-US" sz="1500" kern="1200" dirty="0"/>
            <a:t>Make the same amount of effort as someone without vWD</a:t>
          </a:r>
        </a:p>
      </dsp:txBody>
      <dsp:txXfrm>
        <a:off x="4055" y="1600200"/>
        <a:ext cx="2765896" cy="3360420"/>
      </dsp:txXfrm>
    </dsp:sp>
    <dsp:sp modelId="{406BEAB0-8C81-427A-99C6-172F9322DA72}">
      <dsp:nvSpPr>
        <dsp:cNvPr id="0" name=""/>
        <dsp:cNvSpPr/>
      </dsp:nvSpPr>
      <dsp:spPr>
        <a:xfrm>
          <a:off x="2769951" y="1600200"/>
          <a:ext cx="2765896" cy="336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u="sng" kern="1200" dirty="0"/>
            <a:t>Parent</a:t>
          </a:r>
        </a:p>
        <a:p>
          <a:pPr marL="114300" lvl="1" indent="-114300" algn="l" defTabSz="666750">
            <a:lnSpc>
              <a:spcPct val="90000"/>
            </a:lnSpc>
            <a:spcBef>
              <a:spcPct val="0"/>
            </a:spcBef>
            <a:spcAft>
              <a:spcPct val="15000"/>
            </a:spcAft>
            <a:buChar char="•"/>
          </a:pPr>
          <a:r>
            <a:rPr lang="en-US" sz="1500" kern="1200" dirty="0"/>
            <a:t>Communicate child’s condition, activity level &amp; treatment</a:t>
          </a:r>
        </a:p>
        <a:p>
          <a:pPr marL="114300" lvl="1" indent="-114300" algn="l" defTabSz="666750">
            <a:lnSpc>
              <a:spcPct val="90000"/>
            </a:lnSpc>
            <a:spcBef>
              <a:spcPct val="0"/>
            </a:spcBef>
            <a:spcAft>
              <a:spcPct val="15000"/>
            </a:spcAft>
            <a:buChar char="•"/>
          </a:pPr>
          <a:r>
            <a:rPr lang="en-US" sz="1500" kern="1200" dirty="0"/>
            <a:t>Help obtain makeup work</a:t>
          </a:r>
        </a:p>
        <a:p>
          <a:pPr marL="114300" lvl="1" indent="-114300" algn="l" defTabSz="666750">
            <a:lnSpc>
              <a:spcPct val="90000"/>
            </a:lnSpc>
            <a:spcBef>
              <a:spcPct val="0"/>
            </a:spcBef>
            <a:spcAft>
              <a:spcPct val="15000"/>
            </a:spcAft>
            <a:buChar char="•"/>
          </a:pPr>
          <a:r>
            <a:rPr lang="en-US" sz="1500" kern="1200" dirty="0"/>
            <a:t>Help the child have a positive attitude about school</a:t>
          </a:r>
        </a:p>
        <a:p>
          <a:pPr marL="114300" lvl="1" indent="-114300" algn="l" defTabSz="666750">
            <a:lnSpc>
              <a:spcPct val="90000"/>
            </a:lnSpc>
            <a:spcBef>
              <a:spcPct val="0"/>
            </a:spcBef>
            <a:spcAft>
              <a:spcPct val="15000"/>
            </a:spcAft>
            <a:buChar char="•"/>
          </a:pPr>
          <a:r>
            <a:rPr lang="en-US" sz="1500" kern="1200" dirty="0"/>
            <a:t>Work with school staff &amp; nurse to develop a medical plan</a:t>
          </a:r>
        </a:p>
      </dsp:txBody>
      <dsp:txXfrm>
        <a:off x="2769951" y="1600200"/>
        <a:ext cx="2765896" cy="3360420"/>
      </dsp:txXfrm>
    </dsp:sp>
    <dsp:sp modelId="{D949640D-14AE-4DFD-BFE2-516700A677B4}">
      <dsp:nvSpPr>
        <dsp:cNvPr id="0" name=""/>
        <dsp:cNvSpPr/>
      </dsp:nvSpPr>
      <dsp:spPr>
        <a:xfrm>
          <a:off x="5535848" y="1600200"/>
          <a:ext cx="2765896" cy="336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u="sng" kern="1200" dirty="0"/>
            <a:t>School</a:t>
          </a:r>
        </a:p>
        <a:p>
          <a:pPr marL="114300" lvl="1" indent="-114300" algn="l" defTabSz="666750">
            <a:lnSpc>
              <a:spcPct val="90000"/>
            </a:lnSpc>
            <a:spcBef>
              <a:spcPct val="0"/>
            </a:spcBef>
            <a:spcAft>
              <a:spcPct val="15000"/>
            </a:spcAft>
            <a:buChar char="•"/>
          </a:pPr>
          <a:r>
            <a:rPr lang="en-US" sz="1500" kern="1200" dirty="0"/>
            <a:t>Monitor student achievement &amp; inform parents of any change to personality, performance</a:t>
          </a:r>
        </a:p>
        <a:p>
          <a:pPr marL="114300" lvl="1" indent="-114300" algn="l" defTabSz="666750">
            <a:lnSpc>
              <a:spcPct val="90000"/>
            </a:lnSpc>
            <a:spcBef>
              <a:spcPct val="0"/>
            </a:spcBef>
            <a:spcAft>
              <a:spcPct val="15000"/>
            </a:spcAft>
            <a:buChar char="•"/>
          </a:pPr>
          <a:r>
            <a:rPr lang="en-US" sz="1500" kern="1200" dirty="0"/>
            <a:t>Communicate to parent/child any observable sign of a bleed</a:t>
          </a:r>
        </a:p>
        <a:p>
          <a:pPr marL="114300" lvl="1" indent="-114300" algn="l" defTabSz="666750">
            <a:lnSpc>
              <a:spcPct val="90000"/>
            </a:lnSpc>
            <a:spcBef>
              <a:spcPct val="0"/>
            </a:spcBef>
            <a:spcAft>
              <a:spcPct val="15000"/>
            </a:spcAft>
            <a:buChar char="•"/>
          </a:pPr>
          <a:r>
            <a:rPr lang="en-US" sz="1500" kern="1200" dirty="0"/>
            <a:t>Stress the importance of completing assignments</a:t>
          </a:r>
        </a:p>
        <a:p>
          <a:pPr marL="114300" lvl="1" indent="-114300" algn="l" defTabSz="666750">
            <a:lnSpc>
              <a:spcPct val="90000"/>
            </a:lnSpc>
            <a:spcBef>
              <a:spcPct val="0"/>
            </a:spcBef>
            <a:spcAft>
              <a:spcPct val="15000"/>
            </a:spcAft>
            <a:buChar char="•"/>
          </a:pPr>
          <a:r>
            <a:rPr lang="en-US" sz="1500" kern="1200" dirty="0"/>
            <a:t>Promote ability and success, not inability</a:t>
          </a:r>
        </a:p>
        <a:p>
          <a:pPr marL="114300" lvl="1" indent="-114300" algn="l" defTabSz="666750">
            <a:lnSpc>
              <a:spcPct val="90000"/>
            </a:lnSpc>
            <a:spcBef>
              <a:spcPct val="0"/>
            </a:spcBef>
            <a:spcAft>
              <a:spcPct val="15000"/>
            </a:spcAft>
            <a:buChar char="•"/>
          </a:pPr>
          <a:r>
            <a:rPr lang="en-US" sz="1500" kern="1200" dirty="0"/>
            <a:t>Respect privacy and confidentiality</a:t>
          </a:r>
        </a:p>
      </dsp:txBody>
      <dsp:txXfrm>
        <a:off x="5535848" y="1600200"/>
        <a:ext cx="2765896" cy="3360420"/>
      </dsp:txXfrm>
    </dsp:sp>
    <dsp:sp modelId="{10B3452C-C3B8-4FFD-BFAB-61A54B7148F6}">
      <dsp:nvSpPr>
        <dsp:cNvPr id="0" name=""/>
        <dsp:cNvSpPr/>
      </dsp:nvSpPr>
      <dsp:spPr>
        <a:xfrm>
          <a:off x="0" y="4960619"/>
          <a:ext cx="8305800" cy="3733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EAF60-7FD0-47C2-B348-AB26BB3DF2AC}"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1536D-E9BB-461F-9F88-4125046B0F8B}" type="slidenum">
              <a:rPr lang="en-US" smtClean="0"/>
              <a:t>‹#›</a:t>
            </a:fld>
            <a:endParaRPr lang="en-US"/>
          </a:p>
        </p:txBody>
      </p:sp>
    </p:spTree>
    <p:extLst>
      <p:ext uri="{BB962C8B-B14F-4D97-AF65-F5344CB8AC3E}">
        <p14:creationId xmlns:p14="http://schemas.microsoft.com/office/powerpoint/2010/main" val="376305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AFCF5C5-D3D7-4F51-84AD-EA37EA545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31743D-705D-464B-B720-87E139BC67F8}"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FADBC28B-E9DD-48F1-A04F-089B30309D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704E41E6-E1C7-45CC-B693-78BC5474F1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FB54E11-18A0-4BF3-928E-1F752BD91CA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6BF75350-2CDB-4DA7-93F2-8A18CE4F2D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your child has a port, stress that it’s extremely important to call the parents immediately.  A fever is a sign of a possible port infection which can be life threatening.  Fevers must be thoroughly checked with blood culture to determine the cause of the fever.</a:t>
            </a:r>
          </a:p>
          <a:p>
            <a:pPr eaLnBrk="1" hangingPunct="1">
              <a:spcBef>
                <a:spcPct val="0"/>
              </a:spcBef>
            </a:pPr>
            <a:endParaRPr lang="en-US" altLang="en-US"/>
          </a:p>
          <a:p>
            <a:pPr eaLnBrk="1" hangingPunct="1">
              <a:spcBef>
                <a:spcPct val="0"/>
              </a:spcBef>
            </a:pPr>
            <a:r>
              <a:rPr lang="en-US" altLang="en-US"/>
              <a:t>Be sure to note:  The parents will ask questions to determine how a bleeding episode started or how the injury occurred.  Do not mistake this questioning as blaming – it’s only so the parents can help the medical providers determine the best course of treatment.</a:t>
            </a:r>
          </a:p>
          <a:p>
            <a:pPr eaLnBrk="1" hangingPunct="1">
              <a:spcBef>
                <a:spcPct val="0"/>
              </a:spcBef>
            </a:pPr>
            <a:endParaRPr lang="en-US" altLang="en-US"/>
          </a:p>
        </p:txBody>
      </p:sp>
      <p:sp>
        <p:nvSpPr>
          <p:cNvPr id="35843" name="Slide Number Placeholder 3">
            <a:extLst>
              <a:ext uri="{FF2B5EF4-FFF2-40B4-BE49-F238E27FC236}">
                <a16:creationId xmlns:a16="http://schemas.microsoft.com/office/drawing/2014/main" id="{734BFA81-52E3-4ED5-9485-160C21E2BB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DA82936-E231-4875-96C2-5D97635F19F0}" type="slidenum">
              <a:rPr lang="en-US" altLang="en-US" sz="1200"/>
              <a:pPr eaLnBrk="1" hangingPunct="1"/>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1CC7AE1-DE44-44BA-910F-E244EA47EFB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EE10A8E-C935-4971-B108-DEE867F035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anything here that is specific to your child</a:t>
            </a:r>
          </a:p>
          <a:p>
            <a:pPr eaLnBrk="1" hangingPunct="1">
              <a:spcBef>
                <a:spcPct val="0"/>
              </a:spcBef>
            </a:pPr>
            <a:endParaRPr lang="en-US" altLang="en-US"/>
          </a:p>
        </p:txBody>
      </p:sp>
      <p:sp>
        <p:nvSpPr>
          <p:cNvPr id="37891" name="Slide Number Placeholder 3">
            <a:extLst>
              <a:ext uri="{FF2B5EF4-FFF2-40B4-BE49-F238E27FC236}">
                <a16:creationId xmlns:a16="http://schemas.microsoft.com/office/drawing/2014/main" id="{22FCC22C-F363-438F-82B5-5699BF6927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246F302-1323-4A86-A33D-2C5AE80946B8}" type="slidenum">
              <a:rPr lang="en-US" altLang="en-US" sz="1200"/>
              <a:pPr eaLnBrk="1" hangingPunct="1"/>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020E414-52DE-4307-B586-2EAA2C04A3F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18FF1070-7E98-40C2-8216-F4C860B3DFDD}"/>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342900" indent="-342900">
              <a:buFont typeface="Wingdings" panose="05000000000000000000" pitchFamily="2" charset="2"/>
              <a:buChar char="§"/>
            </a:pPr>
            <a:r>
              <a:rPr lang="en-US" altLang="en-US" sz="2800"/>
              <a:t>Can play along with other kids and do the same activities as others</a:t>
            </a:r>
          </a:p>
          <a:p>
            <a:pPr marL="342900" indent="-342900">
              <a:buFont typeface="Wingdings" panose="05000000000000000000" pitchFamily="2" charset="2"/>
              <a:buChar char="§"/>
            </a:pPr>
            <a:r>
              <a:rPr lang="en-US" altLang="en-US" sz="2800"/>
              <a:t>Pay careful attention at recess &amp; PE</a:t>
            </a:r>
          </a:p>
          <a:p>
            <a:pPr marL="342900" indent="-342900">
              <a:buFont typeface="Wingdings" panose="05000000000000000000" pitchFamily="2" charset="2"/>
              <a:buChar char="§"/>
            </a:pPr>
            <a:r>
              <a:rPr lang="en-US" altLang="en-US" sz="2800"/>
              <a:t>No rough-housing with other kids</a:t>
            </a:r>
          </a:p>
          <a:p>
            <a:pPr marL="342900" indent="-342900">
              <a:buFont typeface="Wingdings" panose="05000000000000000000" pitchFamily="2" charset="2"/>
              <a:buChar char="§"/>
            </a:pPr>
            <a:r>
              <a:rPr lang="en-US" altLang="en-US" sz="2800"/>
              <a:t>Does not have to wear helmet as of now</a:t>
            </a:r>
          </a:p>
          <a:p>
            <a:pPr marL="342900" indent="-342900">
              <a:buFont typeface="Wingdings" panose="05000000000000000000" pitchFamily="2" charset="2"/>
              <a:buChar char="§"/>
            </a:pPr>
            <a:r>
              <a:rPr lang="en-US" altLang="en-US" sz="2800"/>
              <a:t>No jumping off equipment</a:t>
            </a:r>
          </a:p>
          <a:p>
            <a:pPr marL="342900" lvl="1" indent="-342900">
              <a:buFont typeface="Wingdings" panose="05000000000000000000" pitchFamily="2" charset="2"/>
              <a:buChar char="§"/>
            </a:pPr>
            <a:r>
              <a:rPr lang="en-US" altLang="en-US" sz="2800"/>
              <a:t>Use equipment properly (no going up the slide, don’t come head first down slide, no jumping off play-sets, etc.)</a:t>
            </a:r>
          </a:p>
          <a:p>
            <a:pPr marL="342900" indent="-342900" eaLnBrk="1" hangingPunct="1">
              <a:spcBef>
                <a:spcPct val="0"/>
              </a:spcBef>
            </a:pPr>
            <a:endParaRPr lang="en-US" altLang="en-US"/>
          </a:p>
          <a:p>
            <a:pPr marL="342900" indent="-342900" eaLnBrk="1" hangingPunct="1">
              <a:spcBef>
                <a:spcPct val="0"/>
              </a:spcBef>
            </a:pPr>
            <a:r>
              <a:rPr lang="en-US" altLang="en-US"/>
              <a:t>Customize to your comfort level; items listed are only intended as examples from other parents.</a:t>
            </a:r>
          </a:p>
          <a:p>
            <a:pPr marL="342900" indent="-342900" eaLnBrk="1" hangingPunct="1">
              <a:spcBef>
                <a:spcPct val="0"/>
              </a:spcBef>
            </a:pPr>
            <a:endParaRPr lang="en-US" altLang="en-US"/>
          </a:p>
          <a:p>
            <a:pPr marL="342900" indent="-342900" eaLnBrk="1" hangingPunct="1">
              <a:spcBef>
                <a:spcPct val="0"/>
              </a:spcBef>
            </a:pPr>
            <a:r>
              <a:rPr lang="en-US" altLang="en-US"/>
              <a:t>Prefer that he not be excluded from activities, but intergraded in other manners.  For example, he shouldn’t play dodgeball, but he can be the “watch” and help spot others who are tagged out.</a:t>
            </a:r>
          </a:p>
          <a:p>
            <a:pPr marL="342900" indent="-342900" eaLnBrk="1" hangingPunct="1">
              <a:spcBef>
                <a:spcPct val="0"/>
              </a:spcBef>
            </a:pPr>
            <a:endParaRPr lang="en-US" altLang="en-US"/>
          </a:p>
          <a:p>
            <a:pPr marL="342900" indent="-342900" eaLnBrk="1" hangingPunct="1">
              <a:spcBef>
                <a:spcPct val="0"/>
              </a:spcBef>
            </a:pPr>
            <a:endParaRPr lang="en-US" altLang="en-US"/>
          </a:p>
          <a:p>
            <a:pPr marL="342900" indent="-342900" eaLnBrk="1" hangingPunct="1">
              <a:spcBef>
                <a:spcPct val="0"/>
              </a:spcBef>
            </a:pPr>
            <a:endParaRPr lang="en-US" altLang="en-US"/>
          </a:p>
          <a:p>
            <a:pPr marL="342900" indent="-342900" eaLnBrk="1" hangingPunct="1">
              <a:spcBef>
                <a:spcPct val="0"/>
              </a:spcBef>
            </a:pPr>
            <a:endParaRPr lang="en-US" altLang="en-US"/>
          </a:p>
        </p:txBody>
      </p:sp>
      <p:sp>
        <p:nvSpPr>
          <p:cNvPr id="39939" name="Slide Number Placeholder 3">
            <a:extLst>
              <a:ext uri="{FF2B5EF4-FFF2-40B4-BE49-F238E27FC236}">
                <a16:creationId xmlns:a16="http://schemas.microsoft.com/office/drawing/2014/main" id="{FBD73FC4-F79F-4544-A4D2-A1D3E2BA5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89FE930-7B2B-463D-A0CF-548791B125AE}" type="slidenum">
              <a:rPr lang="en-US" altLang="en-US" sz="1200"/>
              <a:pPr eaLnBrk="1" hangingPunct="1"/>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F04D7D0-E873-48C8-AA86-663F75E1555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4A7CA83B-BBFA-4E3C-9F7F-1368EA1865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have to decide what’s right for your family in terms of disclosure to persons other than school personnel (other parents and students).  If you or your child are not comfortable disclosing to others, you can delete this slide.</a:t>
            </a:r>
          </a:p>
          <a:p>
            <a:pPr eaLnBrk="1" hangingPunct="1">
              <a:spcBef>
                <a:spcPct val="0"/>
              </a:spcBef>
            </a:pPr>
            <a:endParaRPr lang="en-US" altLang="en-US"/>
          </a:p>
        </p:txBody>
      </p:sp>
      <p:sp>
        <p:nvSpPr>
          <p:cNvPr id="41987" name="Slide Number Placeholder 3">
            <a:extLst>
              <a:ext uri="{FF2B5EF4-FFF2-40B4-BE49-F238E27FC236}">
                <a16:creationId xmlns:a16="http://schemas.microsoft.com/office/drawing/2014/main" id="{3E714819-2304-4286-BD32-203E9DE43F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16E4016-D27D-4E45-8155-167276F90811}" type="slidenum">
              <a:rPr lang="en-US" altLang="en-US" sz="1200"/>
              <a:pPr eaLnBrk="1" hangingPunct="1"/>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D834EF75-481E-4AE1-9711-855463C46F1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311575C-0CB1-4E13-92F9-097C9A307A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5" name="Slide Number Placeholder 3">
            <a:extLst>
              <a:ext uri="{FF2B5EF4-FFF2-40B4-BE49-F238E27FC236}">
                <a16:creationId xmlns:a16="http://schemas.microsoft.com/office/drawing/2014/main" id="{B7B6732F-1F12-4347-95A7-5FDA2531D0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5F3E687-310C-4683-9741-43AD7D692D1E}" type="slidenum">
              <a:rPr lang="en-US" altLang="en-US" sz="1200"/>
              <a:pPr eaLnBrk="1" hangingPunct="1"/>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3B490A8-5F3A-47EC-B75C-992F91233B1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65F2CA3-CBDA-4811-B8FD-C7B36BC51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3" name="Slide Number Placeholder 3">
            <a:extLst>
              <a:ext uri="{FF2B5EF4-FFF2-40B4-BE49-F238E27FC236}">
                <a16:creationId xmlns:a16="http://schemas.microsoft.com/office/drawing/2014/main" id="{524E01F8-2723-4F0F-8AC7-296A7221F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CD3CDB3-B9DA-470C-95F6-6D488249054F}" type="slidenum">
              <a:rPr lang="en-US" altLang="en-US" sz="1200"/>
              <a:pPr eaLnBrk="1" hangingPunct="1"/>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BC95534-C919-4ED0-915E-7B331AFC06C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EB455112-2F7D-4C9E-A5B7-560B7156C0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any other concerns you have here</a:t>
            </a:r>
          </a:p>
          <a:p>
            <a:pPr eaLnBrk="1" hangingPunct="1">
              <a:spcBef>
                <a:spcPct val="0"/>
              </a:spcBef>
            </a:pPr>
            <a:endParaRPr lang="en-US" altLang="en-US"/>
          </a:p>
        </p:txBody>
      </p:sp>
      <p:sp>
        <p:nvSpPr>
          <p:cNvPr id="48131" name="Slide Number Placeholder 3">
            <a:extLst>
              <a:ext uri="{FF2B5EF4-FFF2-40B4-BE49-F238E27FC236}">
                <a16:creationId xmlns:a16="http://schemas.microsoft.com/office/drawing/2014/main" id="{30294347-38BA-47D8-8829-2D474440D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5DCD175-6E09-4DCD-BFCA-6F626E0D71FC}" type="slidenum">
              <a:rPr lang="en-US" altLang="en-US" sz="1200"/>
              <a:pPr eaLnBrk="1" hangingPunct="1"/>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C15EE7F4-83B0-43F4-BBF0-87C00C6881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89A88F3F-D26B-4745-8088-3B3BECECE4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50179" name="Slide Number Placeholder 3">
            <a:extLst>
              <a:ext uri="{FF2B5EF4-FFF2-40B4-BE49-F238E27FC236}">
                <a16:creationId xmlns:a16="http://schemas.microsoft.com/office/drawing/2014/main" id="{61FFE274-BA04-4693-B644-ADBF2ACBB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7161C72-FFB1-47F3-B0CC-75BD65A66D72}" type="slidenum">
              <a:rPr lang="en-US" altLang="en-US" sz="1200"/>
              <a:pPr eaLnBrk="1" hangingPunct="1"/>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835A1D8-0A61-4E35-94AE-D8A5F0D95BD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3E08CF17-EE21-400E-B56C-FEA52F149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79" name="Slide Number Placeholder 3">
            <a:extLst>
              <a:ext uri="{FF2B5EF4-FFF2-40B4-BE49-F238E27FC236}">
                <a16:creationId xmlns:a16="http://schemas.microsoft.com/office/drawing/2014/main" id="{347BAB24-566A-4D5D-8C34-9F158ED11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67DFD6D-B811-40C3-995F-9BED4BE745FA}"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CDCB633-25FC-44C9-A5D1-E3BD839CBC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4831FB6-3756-4C18-BD81-604905729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Customize this slide about your child!!!  Add photos on the right hand side!</a:t>
            </a:r>
          </a:p>
          <a:p>
            <a:pPr eaLnBrk="1" hangingPunct="1">
              <a:spcBef>
                <a:spcPct val="0"/>
              </a:spcBef>
            </a:pPr>
            <a:endParaRPr lang="en-US" altLang="en-US"/>
          </a:p>
          <a:p>
            <a:pPr eaLnBrk="1" hangingPunct="1">
              <a:spcBef>
                <a:spcPct val="0"/>
              </a:spcBef>
            </a:pPr>
            <a:r>
              <a:rPr lang="en-US" altLang="en-US"/>
              <a:t>May want to mention your child’s factor schedule (i.e. “Little Johnny infuses on Monday, Wednesday, Friday and takes ___ units/kilo of factor VIII or IX via IV push.  Parents will infuse Little Johnny before school on those mornings.” )</a:t>
            </a:r>
          </a:p>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D4D0F887-EC1F-4840-B5D4-0BB229D25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390E4A1-44D5-4C6A-9514-57FBEE3DE286}" type="slidenum">
              <a:rPr lang="en-US" altLang="en-US" sz="1200"/>
              <a:pPr eaLnBrk="1" hangingPunct="1"/>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549D56-8AD4-4870-9F11-082C1EB5E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6059492-0D47-4203-B33B-1F468C3717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Does anyone know someone who’s living with a bleeding disorder?</a:t>
            </a:r>
          </a:p>
          <a:p>
            <a:endParaRPr lang="en-US" altLang="en-US"/>
          </a:p>
          <a:p>
            <a:r>
              <a:rPr lang="en-US" altLang="en-US"/>
              <a:t>Today we are specifically discussing Hemophilia</a:t>
            </a:r>
          </a:p>
          <a:p>
            <a:endParaRPr lang="en-US" altLang="en-US"/>
          </a:p>
          <a:p>
            <a:r>
              <a:rPr lang="en-US" altLang="en-US"/>
              <a:t> Von Willebrand Disease affects males and females equally. However, because symptoms can be mild, many people affected have not been diagnosed. People with VWD have decreased or malfunctioning Von Willebrand factor (VWF) activity and therefore cannot form a proper platelet plug.</a:t>
            </a:r>
          </a:p>
        </p:txBody>
      </p:sp>
      <p:sp>
        <p:nvSpPr>
          <p:cNvPr id="12292" name="Slide Number Placeholder 3">
            <a:extLst>
              <a:ext uri="{FF2B5EF4-FFF2-40B4-BE49-F238E27FC236}">
                <a16:creationId xmlns:a16="http://schemas.microsoft.com/office/drawing/2014/main" id="{14159F81-86E8-42CA-B991-147C31E5DD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BFD58A-F26D-4DCD-8839-360DEA2F111D}" type="slidenum">
              <a:rPr lang="en-US" altLang="en-US"/>
              <a:pPr>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EC4152A-6E86-4600-8BD6-70881EF419E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A7644CC-EA62-4390-8F38-45F8B35B15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3749716-0AE6-458A-AF56-EB8FF047ED61}"/>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9F64A2A-1EE7-4136-A4D0-FBAFA9640EF6}" type="slidenum">
              <a:rPr lang="en-US" altLang="en-US" sz="120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7659FEB-2B30-4F46-8C7D-108B8FA0084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00D0EA4D-87B2-4EA7-9E72-FA2FED757F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People with von Willibrands Disease are missing, or have low levels, of a clotting factor – this makes it difficult for the blood to form a clot.</a:t>
            </a:r>
          </a:p>
        </p:txBody>
      </p:sp>
      <p:sp>
        <p:nvSpPr>
          <p:cNvPr id="4" name="Slide Number Placeholder 3">
            <a:extLst>
              <a:ext uri="{FF2B5EF4-FFF2-40B4-BE49-F238E27FC236}">
                <a16:creationId xmlns:a16="http://schemas.microsoft.com/office/drawing/2014/main" id="{373A0669-8067-474B-BC38-92F15B247979}"/>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8135B40-6F33-4C4E-A790-2A0712D116B8}" type="slidenum">
              <a:rPr lang="en-US" altLang="en-US" sz="1200"/>
              <a:pPr eaLnBrk="1" hangingPunct="1"/>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588A345-11A7-447A-9360-EB7ECE0DFA2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13A5D0-7015-477C-87A4-7C6ACC7CE5B6}"/>
              </a:ext>
            </a:extLst>
          </p:cNvPr>
          <p:cNvSpPr>
            <a:spLocks noGrp="1"/>
          </p:cNvSpPr>
          <p:nvPr>
            <p:ph type="body" idx="1"/>
          </p:nvPr>
        </p:nvSpPr>
        <p:spPr/>
        <p:txBody>
          <a:bodyPr/>
          <a:lstStyle/>
          <a:p>
            <a:pPr eaLnBrk="1" hangingPunct="1">
              <a:defRPr/>
            </a:pPr>
            <a:r>
              <a:rPr lang="en-US" dirty="0">
                <a:ea typeface="+mn-ea"/>
                <a:cs typeface="+mn-cs"/>
              </a:rPr>
              <a:t>Bleeding can be mild, moderate or severe within each type of vWD. The severity depends in part on the level of VW factor activity. Blood type plays a role in the levels of VW factor found in the blood. Type O blood often has lower levels of VW factor.</a:t>
            </a:r>
            <a:endParaRPr lang="en-US" dirty="0">
              <a:ea typeface="ＭＳ Ｐゴシック" charset="0"/>
            </a:endParaRPr>
          </a:p>
        </p:txBody>
      </p:sp>
      <p:sp>
        <p:nvSpPr>
          <p:cNvPr id="4" name="Slide Number Placeholder 3">
            <a:extLst>
              <a:ext uri="{FF2B5EF4-FFF2-40B4-BE49-F238E27FC236}">
                <a16:creationId xmlns:a16="http://schemas.microsoft.com/office/drawing/2014/main" id="{7EECEB43-DE45-40C5-AA1E-53F872C8EFF9}"/>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6C563DF-09F6-4BB3-A637-B0D80A1FF8E3}" type="slidenum">
              <a:rPr lang="en-US" altLang="en-US" sz="120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129EE948-03D6-42DE-9BC3-CB9285928C3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633FB6F-526E-4A13-9EF7-810D26218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that you will discuss each of these kinds of bleeds in detail.</a:t>
            </a:r>
          </a:p>
        </p:txBody>
      </p:sp>
      <p:sp>
        <p:nvSpPr>
          <p:cNvPr id="29699" name="Slide Number Placeholder 3">
            <a:extLst>
              <a:ext uri="{FF2B5EF4-FFF2-40B4-BE49-F238E27FC236}">
                <a16:creationId xmlns:a16="http://schemas.microsoft.com/office/drawing/2014/main" id="{4FC34BBF-7800-4FA4-AD87-BF090FF3A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A4159A9-9EEC-4AE8-9381-4B4C0FF0B60C}" type="slidenum">
              <a:rPr lang="en-US" altLang="en-US" sz="120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3E62F20-8E28-488B-8CB8-0FD3374AA6D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16E7DA5-1F01-4171-95B2-F72DE0BD1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60A3C814-698F-4920-8661-148A0B5F6B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A73A5C5-F13C-4985-90CA-F75DE9BD70AB}" type="slidenum">
              <a:rPr lang="en-US" altLang="en-US" sz="1200"/>
              <a:pPr eaLnBrk="1" hangingPunct="1"/>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4B0C1F2F-87D8-4FCB-A000-5A3629767DC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B9535F3-2DFD-45EF-8899-48951C67C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Insert pictures on right hand side – maybe of your child in some of these situations – ACE Bandage, with bruises, etc.</a:t>
            </a:r>
          </a:p>
          <a:p>
            <a:pPr eaLnBrk="1" hangingPunct="1">
              <a:spcBef>
                <a:spcPct val="0"/>
              </a:spcBef>
            </a:pPr>
            <a:endParaRPr lang="en-US" altLang="en-US"/>
          </a:p>
          <a:p>
            <a:pPr eaLnBrk="1" hangingPunct="1">
              <a:spcBef>
                <a:spcPct val="0"/>
              </a:spcBef>
            </a:pPr>
            <a:r>
              <a:rPr lang="en-US" altLang="en-US"/>
              <a:t>It’s possible he may missed school due to bleeding episodes.  The parents agree to communicate with school to facilitate make up work, etc.  </a:t>
            </a:r>
          </a:p>
          <a:p>
            <a:pPr eaLnBrk="1" hangingPunct="1">
              <a:spcBef>
                <a:spcPct val="0"/>
              </a:spcBef>
            </a:pPr>
            <a:endParaRPr lang="en-US" altLang="en-US"/>
          </a:p>
          <a:p>
            <a:pPr eaLnBrk="1" hangingPunct="1">
              <a:spcBef>
                <a:spcPct val="0"/>
              </a:spcBef>
            </a:pPr>
            <a:r>
              <a:rPr lang="en-US" altLang="en-US"/>
              <a:t>He may also come to school using assistive devices.  It’s possible he could be in a wheelchair, on crutches, etc.</a:t>
            </a:r>
          </a:p>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7D50538F-7E79-4AB7-B300-EA89EA1A8A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EE1F971-3D68-4033-8E40-2ED932AB4CB8}" type="slidenum">
              <a:rPr lang="en-US" altLang="en-US" sz="1200"/>
              <a:pP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1685366"/>
            <a:ext cx="5611906" cy="23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3624072"/>
            <a:ext cx="9144000" cy="1006475"/>
          </a:xfrm>
        </p:spPr>
        <p:txBody>
          <a:bodyPr anchor="b">
            <a:normAutofit/>
          </a:bodyPr>
          <a:lstStyle>
            <a:lvl1pPr algn="ctr">
              <a:defRPr sz="4000">
                <a:solidFill>
                  <a:srgbClr val="004672"/>
                </a:solidFill>
                <a:latin typeface="Gotham Book" pitchFamily="50" charset="0"/>
              </a:defRPr>
            </a:lvl1pPr>
          </a:lstStyle>
          <a:p>
            <a:r>
              <a:rPr lang="en-US" dirty="0"/>
              <a:t>Welcome To Your Presentation</a:t>
            </a:r>
          </a:p>
        </p:txBody>
      </p:sp>
      <p:sp>
        <p:nvSpPr>
          <p:cNvPr id="3" name="Subtitle 2"/>
          <p:cNvSpPr>
            <a:spLocks noGrp="1"/>
          </p:cNvSpPr>
          <p:nvPr>
            <p:ph type="subTitle" idx="1" hasCustomPrompt="1"/>
          </p:nvPr>
        </p:nvSpPr>
        <p:spPr>
          <a:xfrm>
            <a:off x="1524000" y="4764962"/>
            <a:ext cx="9144000" cy="578224"/>
          </a:xfrm>
        </p:spPr>
        <p:txBody>
          <a:bodyPr>
            <a:normAutofit/>
          </a:bodyPr>
          <a:lstStyle>
            <a:lvl1pPr marL="0" indent="0" algn="ctr">
              <a:buNone/>
              <a:defRPr sz="2800" baseline="0">
                <a:solidFill>
                  <a:srgbClr val="5F98CF"/>
                </a:solidFill>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Great Place For A Sub-Header</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505" y="1038412"/>
            <a:ext cx="5842747" cy="2451245"/>
          </a:xfrm>
          <a:prstGeom prst="rect">
            <a:avLst/>
          </a:prstGeom>
        </p:spPr>
      </p:pic>
      <p:sp>
        <p:nvSpPr>
          <p:cNvPr id="13" name="Text Placeholder 12"/>
          <p:cNvSpPr>
            <a:spLocks noGrp="1"/>
          </p:cNvSpPr>
          <p:nvPr>
            <p:ph type="body" sz="quarter" idx="10" hasCustomPrompt="1"/>
          </p:nvPr>
        </p:nvSpPr>
        <p:spPr>
          <a:xfrm>
            <a:off x="1524000" y="5391150"/>
            <a:ext cx="9144000" cy="514350"/>
          </a:xfrm>
        </p:spPr>
        <p:txBody>
          <a:bodyPr/>
          <a:lstStyle>
            <a:lvl1pPr marL="0" indent="0" algn="ctr">
              <a:buNone/>
              <a:defRPr baseline="0">
                <a:solidFill>
                  <a:srgbClr val="C3361D"/>
                </a:solidFill>
              </a:defRPr>
            </a:lvl1pPr>
          </a:lstStyle>
          <a:p>
            <a:pPr lvl="0"/>
            <a:r>
              <a:rPr lang="en-US" dirty="0"/>
              <a:t>Add Your Byline Here</a:t>
            </a:r>
          </a:p>
        </p:txBody>
      </p:sp>
    </p:spTree>
    <p:extLst>
      <p:ext uri="{BB962C8B-B14F-4D97-AF65-F5344CB8AC3E}">
        <p14:creationId xmlns:p14="http://schemas.microsoft.com/office/powerpoint/2010/main" val="177252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8559"/>
            <a:ext cx="10515600" cy="699126"/>
          </a:xfrm>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838200" y="1207685"/>
            <a:ext cx="10515600" cy="379412"/>
          </a:xfrm>
        </p:spPr>
        <p:txBody>
          <a:bodyPr/>
          <a:lstStyle>
            <a:lvl1pPr marL="0" indent="0">
              <a:buNone/>
              <a:defRPr>
                <a:solidFill>
                  <a:srgbClr val="5F98CF"/>
                </a:solidFill>
              </a:defRPr>
            </a:lvl1pPr>
          </a:lstStyle>
          <a:p>
            <a:pPr lvl="0"/>
            <a:r>
              <a:rPr lang="en-US" dirty="0"/>
              <a:t>Click to Edit Slide Subtitle</a:t>
            </a:r>
          </a:p>
        </p:txBody>
      </p:sp>
    </p:spTree>
    <p:extLst>
      <p:ext uri="{BB962C8B-B14F-4D97-AF65-F5344CB8AC3E}">
        <p14:creationId xmlns:p14="http://schemas.microsoft.com/office/powerpoint/2010/main" val="161237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838200" y="1969059"/>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969059"/>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52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4916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685366"/>
            <a:ext cx="5611906" cy="23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51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5BACA9-05EB-A04B-8BD0-BC2930231485}" type="datetimeFigureOut">
              <a:rPr lang="en-US" smtClean="0"/>
              <a:t>5/20/2019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D707-8966-B540-A9AF-6C730CA1F4F4}" type="slidenum">
              <a:rPr lang="en-US" smtClean="0"/>
              <a:t>‹#›</a:t>
            </a:fld>
            <a:endParaRPr lang="en-US"/>
          </a:p>
        </p:txBody>
      </p:sp>
    </p:spTree>
    <p:extLst>
      <p:ext uri="{BB962C8B-B14F-4D97-AF65-F5344CB8AC3E}">
        <p14:creationId xmlns:p14="http://schemas.microsoft.com/office/powerpoint/2010/main" val="107663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2800"/>
            </a:lvl1pPr>
            <a:lvl2pPr marL="742950" indent="-285750">
              <a:buFont typeface="Wingdings" pitchFamily="2" charset="2"/>
              <a:buChar char="§"/>
              <a:defRPr/>
            </a:lvl2pPr>
            <a:lvl3pPr marL="1143000" indent="-228600">
              <a:buFont typeface="Wingdings" pitchFamily="2" charset="2"/>
              <a:buChar char="§"/>
              <a:defRPr/>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78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a:off x="0" y="6354769"/>
            <a:ext cx="12192000" cy="503231"/>
          </a:xfrm>
          <a:prstGeom prst="rect">
            <a:avLst/>
          </a:prstGeom>
        </p:spPr>
      </p:pic>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0"/>
            <a:ext cx="12192000" cy="503231"/>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5247" y="5899470"/>
            <a:ext cx="1645771" cy="958530"/>
          </a:xfrm>
          <a:prstGeom prst="rect">
            <a:avLst/>
          </a:prstGeom>
        </p:spPr>
      </p:pic>
      <p:sp>
        <p:nvSpPr>
          <p:cNvPr id="2" name="Title Placeholder 1"/>
          <p:cNvSpPr>
            <a:spLocks noGrp="1"/>
          </p:cNvSpPr>
          <p:nvPr>
            <p:ph type="title"/>
          </p:nvPr>
        </p:nvSpPr>
        <p:spPr>
          <a:xfrm>
            <a:off x="838200" y="508559"/>
            <a:ext cx="10515600" cy="83210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62177"/>
            <a:ext cx="10515600" cy="3877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61" r:id="rId7"/>
  </p:sldLayoutIdLst>
  <p:hf hdr="0" ftr="0" dt="0"/>
  <p:txStyles>
    <p:titleStyle>
      <a:lvl1pPr algn="l" defTabSz="914400" rtl="0" eaLnBrk="1" latinLnBrk="0" hangingPunct="1">
        <a:lnSpc>
          <a:spcPct val="90000"/>
        </a:lnSpc>
        <a:spcBef>
          <a:spcPct val="0"/>
        </a:spcBef>
        <a:buNone/>
        <a:defRPr sz="4800" b="1" kern="1200">
          <a:solidFill>
            <a:srgbClr val="004672"/>
          </a:solidFill>
          <a:latin typeface="Gotham Book"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rgbClr val="004672"/>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rgbClr val="004672"/>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rgbClr val="5F98CF"/>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rgbClr val="5F98CF"/>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500" kern="1200">
          <a:solidFill>
            <a:srgbClr val="5F98CF"/>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mailto:info@hemophiliafed.org" TargetMode="External"/><Relationship Id="rId5" Type="http://schemas.openxmlformats.org/officeDocument/2006/relationships/hyperlink" Target="mailto:hfaprograms@hemophiliafed.org"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a:extLst>
              <a:ext uri="{FF2B5EF4-FFF2-40B4-BE49-F238E27FC236}">
                <a16:creationId xmlns:a16="http://schemas.microsoft.com/office/drawing/2014/main" id="{E6403D4B-BC2D-421C-BBD3-D7389C265390}"/>
              </a:ext>
            </a:extLst>
          </p:cNvPr>
          <p:cNvSpPr>
            <a:spLocks noChangeArrowheads="1"/>
          </p:cNvSpPr>
          <p:nvPr/>
        </p:nvSpPr>
        <p:spPr bwMode="auto">
          <a:xfrm>
            <a:off x="1616579" y="1147273"/>
            <a:ext cx="86868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i="1" dirty="0">
                <a:solidFill>
                  <a:srgbClr val="800000"/>
                </a:solidFill>
              </a:rPr>
              <a:t>This presentation is customizable for your child.  It is can be used as an educational in-service for teachers and school personnel.  It is intended to be given as a presentation, but printing this out for each attendee of an in-service meeting is ideal.  You can also ask that a copy of this presentation in kept in your child’s permanent file, in the nurse’s office and in your child’s classroom. One mother even asked that the teacher keep a copy in her folder for any substitute teachers.</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Delete this slide before use at your school </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Anywhere you see {insert child’s name – or other text in brackets} highlight the words and brackets and type your child’s name or pertinent information</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Insert photos of your child throughout.  The more personal you can make this presentation, the more impact it has on school personnel</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Check the notes section for presentation notes and other tips for slides</a:t>
            </a:r>
          </a:p>
          <a:p>
            <a:pPr algn="ctr">
              <a:spcBef>
                <a:spcPts val="600"/>
              </a:spcBef>
            </a:pPr>
            <a:endParaRPr lang="en-US" altLang="en-US" sz="1800" i="1" dirty="0">
              <a:solidFill>
                <a:srgbClr val="800000"/>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
            <a:extLst>
              <a:ext uri="{FF2B5EF4-FFF2-40B4-BE49-F238E27FC236}">
                <a16:creationId xmlns:a16="http://schemas.microsoft.com/office/drawing/2014/main" id="{1652703E-7D1D-4E75-855A-E6E684E1B9C5}"/>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pPr>
            <a:endParaRPr lang="en-US" altLang="en-US" sz="1800"/>
          </a:p>
        </p:txBody>
      </p:sp>
      <p:sp>
        <p:nvSpPr>
          <p:cNvPr id="32773" name="Title 1">
            <a:extLst>
              <a:ext uri="{FF2B5EF4-FFF2-40B4-BE49-F238E27FC236}">
                <a16:creationId xmlns:a16="http://schemas.microsoft.com/office/drawing/2014/main" id="{A24B9E98-B0DD-450B-91D3-2FA967E535AF}"/>
              </a:ext>
            </a:extLst>
          </p:cNvPr>
          <p:cNvSpPr>
            <a:spLocks noGrp="1"/>
          </p:cNvSpPr>
          <p:nvPr>
            <p:ph type="title"/>
          </p:nvPr>
        </p:nvSpPr>
        <p:spPr>
          <a:xfrm>
            <a:off x="463685" y="533400"/>
            <a:ext cx="8229600" cy="1143000"/>
          </a:xfrm>
        </p:spPr>
        <p:txBody>
          <a:bodyPr/>
          <a:lstStyle/>
          <a:p>
            <a:pPr algn="l" eaLnBrk="1" hangingPunct="1"/>
            <a:r>
              <a:rPr lang="en-US" altLang="en-US" sz="4000" dirty="0"/>
              <a:t>Things to Expect</a:t>
            </a:r>
          </a:p>
        </p:txBody>
      </p:sp>
      <p:sp>
        <p:nvSpPr>
          <p:cNvPr id="32774" name="Content Placeholder 2">
            <a:extLst>
              <a:ext uri="{FF2B5EF4-FFF2-40B4-BE49-F238E27FC236}">
                <a16:creationId xmlns:a16="http://schemas.microsoft.com/office/drawing/2014/main" id="{77B76272-6080-4563-BB44-FCA7E140B5B4}"/>
              </a:ext>
            </a:extLst>
          </p:cNvPr>
          <p:cNvSpPr>
            <a:spLocks noGrp="1"/>
          </p:cNvSpPr>
          <p:nvPr>
            <p:ph idx="1"/>
          </p:nvPr>
        </p:nvSpPr>
        <p:spPr>
          <a:xfrm>
            <a:off x="2057400" y="1676400"/>
            <a:ext cx="8001000" cy="4419600"/>
          </a:xfrm>
        </p:spPr>
        <p:txBody>
          <a:bodyPr/>
          <a:lstStyle/>
          <a:p>
            <a:pPr marL="342900" indent="-342900">
              <a:buFont typeface="Wingdings" panose="05000000000000000000" pitchFamily="2" charset="2"/>
              <a:buChar char="§"/>
            </a:pPr>
            <a:r>
              <a:rPr lang="en-US" altLang="en-US" dirty="0" err="1"/>
              <a:t>vWD</a:t>
            </a:r>
            <a:r>
              <a:rPr lang="en-US" altLang="en-US" dirty="0"/>
              <a:t> is unpredictable!</a:t>
            </a:r>
          </a:p>
          <a:p>
            <a:pPr marL="342900" indent="-342900">
              <a:buFont typeface="Wingdings" panose="05000000000000000000" pitchFamily="2" charset="2"/>
              <a:buChar char="§"/>
            </a:pPr>
            <a:r>
              <a:rPr lang="en-US" altLang="en-US" dirty="0"/>
              <a:t>May be covered in excessive bruising</a:t>
            </a:r>
          </a:p>
          <a:p>
            <a:pPr lvl="1" eaLnBrk="1" hangingPunct="1">
              <a:lnSpc>
                <a:spcPct val="90000"/>
              </a:lnSpc>
            </a:pPr>
            <a:r>
              <a:rPr lang="en-US" altLang="en-US" sz="2400" dirty="0"/>
              <a:t>Some older bruises may become lumpy or hard</a:t>
            </a:r>
          </a:p>
          <a:p>
            <a:pPr marL="342900" indent="-342900">
              <a:buFont typeface="Wingdings" panose="05000000000000000000" pitchFamily="2" charset="2"/>
              <a:buChar char="§"/>
            </a:pPr>
            <a:r>
              <a:rPr lang="en-US" altLang="en-US" dirty="0"/>
              <a:t>May come to school “accessed”</a:t>
            </a:r>
          </a:p>
          <a:p>
            <a:pPr lvl="1" eaLnBrk="1" hangingPunct="1">
              <a:lnSpc>
                <a:spcPct val="90000"/>
              </a:lnSpc>
            </a:pPr>
            <a:r>
              <a:rPr lang="en-US" altLang="en-US" sz="2400" dirty="0"/>
              <a:t>Needle inserted into his port  </a:t>
            </a:r>
          </a:p>
          <a:p>
            <a:pPr lvl="1" eaLnBrk="1" hangingPunct="1">
              <a:lnSpc>
                <a:spcPct val="90000"/>
              </a:lnSpc>
            </a:pPr>
            <a:r>
              <a:rPr lang="en-US" altLang="en-US" sz="2400" dirty="0"/>
              <a:t>Will be covered by tape and his clothing</a:t>
            </a:r>
          </a:p>
          <a:p>
            <a:pPr marL="342900" indent="-342900">
              <a:buFont typeface="Wingdings" panose="05000000000000000000" pitchFamily="2" charset="2"/>
              <a:buChar char="§"/>
            </a:pPr>
            <a:r>
              <a:rPr lang="en-US" altLang="en-US" dirty="0"/>
              <a:t>May come to school wrapped in ACE bandage or </a:t>
            </a:r>
            <a:r>
              <a:rPr lang="en-US" altLang="en-US" dirty="0" err="1"/>
              <a:t>Coban</a:t>
            </a:r>
            <a:r>
              <a:rPr lang="en-US" altLang="en-US" dirty="0"/>
              <a:t>, or other device</a:t>
            </a:r>
          </a:p>
          <a:p>
            <a:pPr marL="342900" indent="-342900">
              <a:buFont typeface="Wingdings" panose="05000000000000000000" pitchFamily="2" charset="2"/>
              <a:buChar char="§"/>
            </a:pPr>
            <a:r>
              <a:rPr lang="en-US" altLang="en-US" dirty="0"/>
              <a:t>Medication will be kept in nurse’s office</a:t>
            </a:r>
          </a:p>
          <a:p>
            <a:pPr marL="342900" indent="-342900">
              <a:buFont typeface="Arial" panose="020B0604020202020204" pitchFamily="34" charset="0"/>
              <a:buChar char="•"/>
            </a:pPr>
            <a:endParaRPr lang="en-US"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le 1">
            <a:extLst>
              <a:ext uri="{FF2B5EF4-FFF2-40B4-BE49-F238E27FC236}">
                <a16:creationId xmlns:a16="http://schemas.microsoft.com/office/drawing/2014/main" id="{5A984703-4EEB-4F1F-9021-FACEFD1F6687}"/>
              </a:ext>
            </a:extLst>
          </p:cNvPr>
          <p:cNvSpPr>
            <a:spLocks noGrp="1"/>
          </p:cNvSpPr>
          <p:nvPr>
            <p:ph type="title"/>
          </p:nvPr>
        </p:nvSpPr>
        <p:spPr>
          <a:xfrm>
            <a:off x="455613" y="521307"/>
            <a:ext cx="8229600" cy="1143000"/>
          </a:xfrm>
        </p:spPr>
        <p:txBody>
          <a:bodyPr/>
          <a:lstStyle/>
          <a:p>
            <a:pPr algn="l" eaLnBrk="1" hangingPunct="1"/>
            <a:r>
              <a:rPr lang="en-US" altLang="en-US" sz="4000" dirty="0"/>
              <a:t>When to Call Parents or Nurse</a:t>
            </a:r>
          </a:p>
        </p:txBody>
      </p:sp>
      <p:sp>
        <p:nvSpPr>
          <p:cNvPr id="34821" name="Content Placeholder 2">
            <a:extLst>
              <a:ext uri="{FF2B5EF4-FFF2-40B4-BE49-F238E27FC236}">
                <a16:creationId xmlns:a16="http://schemas.microsoft.com/office/drawing/2014/main" id="{6BBC66CA-9E2B-44FC-BCA8-3DB065184154}"/>
              </a:ext>
            </a:extLst>
          </p:cNvPr>
          <p:cNvSpPr>
            <a:spLocks noGrp="1"/>
          </p:cNvSpPr>
          <p:nvPr>
            <p:ph idx="1"/>
          </p:nvPr>
        </p:nvSpPr>
        <p:spPr>
          <a:xfrm>
            <a:off x="1123579" y="1544266"/>
            <a:ext cx="6708843" cy="3769467"/>
          </a:xfrm>
        </p:spPr>
        <p:txBody>
          <a:bodyPr>
            <a:normAutofit fontScale="92500" lnSpcReduction="10000"/>
          </a:bodyPr>
          <a:lstStyle/>
          <a:p>
            <a:pPr marL="457200" indent="-457200">
              <a:buFont typeface="Wingdings" panose="05000000000000000000" pitchFamily="2" charset="2"/>
              <a:buChar char="§"/>
            </a:pPr>
            <a:r>
              <a:rPr lang="en-US" altLang="en-US" dirty="0"/>
              <a:t>If </a:t>
            </a:r>
            <a:r>
              <a:rPr lang="en-US" altLang="en-US" u="sng" dirty="0">
                <a:solidFill>
                  <a:srgbClr val="C00000"/>
                </a:solidFill>
              </a:rPr>
              <a:t>{insert child’s name} </a:t>
            </a:r>
            <a:r>
              <a:rPr lang="en-US" altLang="en-US" dirty="0"/>
              <a:t>says something hurts</a:t>
            </a:r>
          </a:p>
          <a:p>
            <a:pPr marL="1200150" lvl="1" indent="-457200"/>
            <a:r>
              <a:rPr lang="en-US" altLang="en-US" i="1" dirty="0"/>
              <a:t>Remember, the child can feel a bleed before there are any outward signs</a:t>
            </a:r>
            <a:endParaRPr lang="en-US" altLang="en-US" dirty="0">
              <a:solidFill>
                <a:srgbClr val="C00000"/>
              </a:solidFill>
            </a:endParaRPr>
          </a:p>
          <a:p>
            <a:pPr marL="457200" indent="-457200">
              <a:buFont typeface="Wingdings" panose="05000000000000000000" pitchFamily="2" charset="2"/>
              <a:buChar char="§"/>
            </a:pPr>
            <a:r>
              <a:rPr lang="en-US" altLang="en-US" dirty="0"/>
              <a:t>Injury to joints</a:t>
            </a:r>
          </a:p>
          <a:p>
            <a:pPr marL="457200" indent="-457200">
              <a:buFont typeface="Wingdings" panose="05000000000000000000" pitchFamily="2" charset="2"/>
              <a:buChar char="§"/>
            </a:pPr>
            <a:r>
              <a:rPr lang="en-US" altLang="en-US" b="1" u="sng" dirty="0"/>
              <a:t>ANY</a:t>
            </a:r>
            <a:r>
              <a:rPr lang="en-US" altLang="en-US" dirty="0"/>
              <a:t> head or neck injury</a:t>
            </a:r>
          </a:p>
          <a:p>
            <a:pPr marL="457200" indent="-457200">
              <a:buFont typeface="Wingdings" panose="05000000000000000000" pitchFamily="2" charset="2"/>
              <a:buChar char="§"/>
            </a:pPr>
            <a:r>
              <a:rPr lang="en-US" altLang="en-US" dirty="0"/>
              <a:t>Non use of a limb or swelling, warmth or redness in a limb</a:t>
            </a:r>
          </a:p>
          <a:p>
            <a:pPr marL="457200" indent="-457200">
              <a:buFont typeface="Wingdings" panose="05000000000000000000" pitchFamily="2" charset="2"/>
              <a:buChar char="§"/>
            </a:pPr>
            <a:r>
              <a:rPr lang="en-US" altLang="en-US" dirty="0"/>
              <a:t>Injury to torso (especially chest wall) or kidney area</a:t>
            </a:r>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endParaRPr lang="en-US" altLang="en-US" dirty="0"/>
          </a:p>
        </p:txBody>
      </p:sp>
      <p:pic>
        <p:nvPicPr>
          <p:cNvPr id="34822" name="Picture 1" descr="imgres.jpg">
            <a:extLst>
              <a:ext uri="{FF2B5EF4-FFF2-40B4-BE49-F238E27FC236}">
                <a16:creationId xmlns:a16="http://schemas.microsoft.com/office/drawing/2014/main" id="{FEA18A0C-AC5D-4F2A-8CD0-837184F28E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0388" y="1664307"/>
            <a:ext cx="2743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a:extLst>
              <a:ext uri="{FF2B5EF4-FFF2-40B4-BE49-F238E27FC236}">
                <a16:creationId xmlns:a16="http://schemas.microsoft.com/office/drawing/2014/main" id="{E9E03DDA-698F-499C-86A6-DF9D519C7734}"/>
              </a:ext>
            </a:extLst>
          </p:cNvPr>
          <p:cNvSpPr>
            <a:spLocks noGrp="1"/>
          </p:cNvSpPr>
          <p:nvPr>
            <p:ph type="title"/>
          </p:nvPr>
        </p:nvSpPr>
        <p:spPr>
          <a:xfrm>
            <a:off x="368030" y="457201"/>
            <a:ext cx="8229600" cy="1143000"/>
          </a:xfrm>
        </p:spPr>
        <p:txBody>
          <a:bodyPr>
            <a:normAutofit/>
          </a:bodyPr>
          <a:lstStyle/>
          <a:p>
            <a:pPr algn="l" eaLnBrk="1" hangingPunct="1"/>
            <a:r>
              <a:rPr lang="en-US" altLang="en-US" sz="4000" dirty="0"/>
              <a:t>Additional School Information</a:t>
            </a:r>
          </a:p>
        </p:txBody>
      </p:sp>
      <p:sp>
        <p:nvSpPr>
          <p:cNvPr id="36869" name="Content Placeholder 2">
            <a:extLst>
              <a:ext uri="{FF2B5EF4-FFF2-40B4-BE49-F238E27FC236}">
                <a16:creationId xmlns:a16="http://schemas.microsoft.com/office/drawing/2014/main" id="{1CF036AD-A4CD-4A1E-9B95-515EB9FE5336}"/>
              </a:ext>
            </a:extLst>
          </p:cNvPr>
          <p:cNvSpPr>
            <a:spLocks noGrp="1"/>
          </p:cNvSpPr>
          <p:nvPr>
            <p:ph sz="half" idx="1"/>
          </p:nvPr>
        </p:nvSpPr>
        <p:spPr>
          <a:xfrm>
            <a:off x="2057400" y="1600201"/>
            <a:ext cx="7848600" cy="4525963"/>
          </a:xfrm>
        </p:spPr>
        <p:txBody>
          <a:bodyPr/>
          <a:lstStyle/>
          <a:p>
            <a:pPr marL="457200" indent="-457200">
              <a:buFont typeface="Wingdings" panose="05000000000000000000" pitchFamily="2" charset="2"/>
              <a:buChar char="§"/>
            </a:pPr>
            <a:r>
              <a:rPr lang="en-US" altLang="en-US" u="sng" dirty="0">
                <a:solidFill>
                  <a:srgbClr val="C00000"/>
                </a:solidFill>
              </a:rPr>
              <a:t>{insert child’s name} </a:t>
            </a:r>
            <a:r>
              <a:rPr lang="en-US" altLang="en-US" dirty="0"/>
              <a:t>should not be treated differently than any other child in the classroom</a:t>
            </a:r>
          </a:p>
          <a:p>
            <a:pPr marL="457200" indent="-457200">
              <a:buFont typeface="Wingdings" panose="05000000000000000000" pitchFamily="2" charset="2"/>
              <a:buChar char="§"/>
            </a:pPr>
            <a:r>
              <a:rPr lang="en-US" altLang="en-US" dirty="0"/>
              <a:t>Leave it up to the parents and/or the child to share with others that he has </a:t>
            </a:r>
            <a:r>
              <a:rPr lang="en-US" altLang="en-US" dirty="0" err="1"/>
              <a:t>vWD</a:t>
            </a:r>
            <a:endParaRPr lang="en-US" altLang="en-US" dirty="0"/>
          </a:p>
          <a:p>
            <a:pPr marL="457200" indent="-457200">
              <a:buFont typeface="Wingdings" panose="05000000000000000000" pitchFamily="2" charset="2"/>
              <a:buChar char="§"/>
            </a:pPr>
            <a:r>
              <a:rPr lang="en-US" altLang="en-US" dirty="0"/>
              <a:t>There are no learning disabilities that are associated with </a:t>
            </a:r>
            <a:r>
              <a:rPr lang="en-US" altLang="en-US" dirty="0" err="1"/>
              <a:t>vWD</a:t>
            </a:r>
            <a:endParaRPr lang="en-US" altLang="en-US" dirty="0"/>
          </a:p>
          <a:p>
            <a:pPr marL="457200" indent="-457200">
              <a:buFont typeface="Wingdings" panose="05000000000000000000" pitchFamily="2" charset="2"/>
              <a:buChar char="§"/>
            </a:pPr>
            <a:r>
              <a:rPr lang="en-US" altLang="en-US" dirty="0"/>
              <a:t>Child may have pain issues:</a:t>
            </a:r>
          </a:p>
          <a:p>
            <a:pPr marL="1200150" lvl="1" indent="-457200">
              <a:buFont typeface="Wingdings" panose="05000000000000000000" pitchFamily="2" charset="2"/>
              <a:buChar char="§"/>
            </a:pPr>
            <a:r>
              <a:rPr lang="en-US" altLang="en-US" sz="2800" dirty="0"/>
              <a:t>Could have acute or chronic pain</a:t>
            </a:r>
          </a:p>
          <a:p>
            <a:pPr marL="1200150" lvl="1" indent="-457200">
              <a:buFont typeface="Wingdings" panose="05000000000000000000" pitchFamily="2" charset="2"/>
              <a:buChar char="§"/>
            </a:pPr>
            <a:r>
              <a:rPr lang="en-US" altLang="en-US" sz="2800" dirty="0"/>
              <a:t>Medication side effects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a:extLst>
              <a:ext uri="{FF2B5EF4-FFF2-40B4-BE49-F238E27FC236}">
                <a16:creationId xmlns:a16="http://schemas.microsoft.com/office/drawing/2014/main" id="{5D75A881-BEBD-4EB4-855A-29ECA1F88690}"/>
              </a:ext>
            </a:extLst>
          </p:cNvPr>
          <p:cNvSpPr>
            <a:spLocks noGrp="1"/>
          </p:cNvSpPr>
          <p:nvPr>
            <p:ph type="title"/>
          </p:nvPr>
        </p:nvSpPr>
        <p:spPr/>
        <p:txBody>
          <a:bodyPr/>
          <a:lstStyle/>
          <a:p>
            <a:pPr algn="l" eaLnBrk="1" hangingPunct="1"/>
            <a:r>
              <a:rPr lang="en-US" altLang="en-US" sz="4000"/>
              <a:t>Activities</a:t>
            </a:r>
          </a:p>
        </p:txBody>
      </p:sp>
      <p:sp>
        <p:nvSpPr>
          <p:cNvPr id="38917" name="Content Placeholder 2">
            <a:extLst>
              <a:ext uri="{FF2B5EF4-FFF2-40B4-BE49-F238E27FC236}">
                <a16:creationId xmlns:a16="http://schemas.microsoft.com/office/drawing/2014/main" id="{3A3A435C-98F8-48A2-A732-0E4C4D330569}"/>
              </a:ext>
            </a:extLst>
          </p:cNvPr>
          <p:cNvSpPr>
            <a:spLocks noGrp="1"/>
          </p:cNvSpPr>
          <p:nvPr>
            <p:ph idx="1"/>
          </p:nvPr>
        </p:nvSpPr>
        <p:spPr>
          <a:xfrm>
            <a:off x="1981200" y="1447801"/>
            <a:ext cx="8229600" cy="4525963"/>
          </a:xfrm>
        </p:spPr>
        <p:txBody>
          <a:bodyPr/>
          <a:lstStyle/>
          <a:p>
            <a:pPr eaLnBrk="1" hangingPunct="1"/>
            <a:r>
              <a:rPr lang="en-US" altLang="en-US"/>
              <a:t>Unless recovering from a bleeding episode:</a:t>
            </a:r>
          </a:p>
          <a:p>
            <a:pPr lvl="1" eaLnBrk="1" hangingPunct="1"/>
            <a:r>
              <a:rPr lang="en-US" altLang="en-US"/>
              <a:t>Should participate in regular gym class</a:t>
            </a:r>
          </a:p>
          <a:p>
            <a:pPr lvl="1" eaLnBrk="1" hangingPunct="1"/>
            <a:r>
              <a:rPr lang="en-US" altLang="en-US"/>
              <a:t>Should go on all planned field trips</a:t>
            </a:r>
          </a:p>
          <a:p>
            <a:pPr lvl="1" eaLnBrk="1" hangingPunct="1"/>
            <a:r>
              <a:rPr lang="en-US" altLang="en-US"/>
              <a:t>Should play at recess with classmates</a:t>
            </a:r>
          </a:p>
          <a:p>
            <a:pPr eaLnBrk="1" hangingPunct="1"/>
            <a:r>
              <a:rPr lang="en-US" altLang="en-US" i="1"/>
              <a:t>Some</a:t>
            </a:r>
            <a:r>
              <a:rPr lang="en-US" altLang="en-US"/>
              <a:t> activities restrictions:</a:t>
            </a:r>
          </a:p>
          <a:p>
            <a:pPr lvl="1" eaLnBrk="1" hangingPunct="1"/>
            <a:r>
              <a:rPr lang="en-US" altLang="en-US"/>
              <a:t>No contact sports</a:t>
            </a:r>
          </a:p>
          <a:p>
            <a:pPr lvl="1" eaLnBrk="1" hangingPunct="1"/>
            <a:r>
              <a:rPr lang="en-US" altLang="en-US"/>
              <a:t>May need immobilization during or after a bleed</a:t>
            </a:r>
          </a:p>
          <a:p>
            <a:pPr lvl="1" eaLnBrk="1" hangingPunct="1"/>
            <a:r>
              <a:rPr lang="en-US" altLang="en-US"/>
              <a:t>May need some alternative activities for inclusion in physical education, recess, etc.</a:t>
            </a:r>
          </a:p>
          <a:p>
            <a:pPr lvl="1" eaLnBrk="1" hangingPunct="1"/>
            <a:endParaRPr lang="en-US" altLang="en-US" sz="2400"/>
          </a:p>
          <a:p>
            <a:pPr eaLnBrk="1" hangingPunct="1"/>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4AA2-CFFC-4CEE-9BC8-5C222AD9CF22}"/>
              </a:ext>
            </a:extLst>
          </p:cNvPr>
          <p:cNvSpPr>
            <a:spLocks noGrp="1"/>
          </p:cNvSpPr>
          <p:nvPr>
            <p:ph type="title"/>
          </p:nvPr>
        </p:nvSpPr>
        <p:spPr>
          <a:xfrm>
            <a:off x="494489" y="457201"/>
            <a:ext cx="9262353" cy="982493"/>
          </a:xfrm>
        </p:spPr>
        <p:txBody>
          <a:bodyPr rtlCol="0">
            <a:normAutofit fontScale="90000"/>
          </a:bodyPr>
          <a:lstStyle/>
          <a:p>
            <a:pPr>
              <a:defRPr/>
            </a:pPr>
            <a:r>
              <a:rPr lang="en-US" sz="4000" dirty="0">
                <a:ea typeface="+mj-ea"/>
                <a:cs typeface="+mj-cs"/>
              </a:rPr>
              <a:t>How </a:t>
            </a:r>
            <a:r>
              <a:rPr lang="en-US" sz="4000" dirty="0"/>
              <a:t>Much</a:t>
            </a:r>
            <a:r>
              <a:rPr lang="en-US" sz="4000" dirty="0">
                <a:ea typeface="+mj-ea"/>
                <a:cs typeface="+mj-cs"/>
              </a:rPr>
              <a:t> Do Other Adults Need to Know?</a:t>
            </a:r>
          </a:p>
        </p:txBody>
      </p:sp>
      <p:sp>
        <p:nvSpPr>
          <p:cNvPr id="40965" name="Content Placeholder 2">
            <a:extLst>
              <a:ext uri="{FF2B5EF4-FFF2-40B4-BE49-F238E27FC236}">
                <a16:creationId xmlns:a16="http://schemas.microsoft.com/office/drawing/2014/main" id="{9ABD5D49-2CEA-42DA-84E5-0318D86F36E8}"/>
              </a:ext>
            </a:extLst>
          </p:cNvPr>
          <p:cNvSpPr>
            <a:spLocks noGrp="1"/>
          </p:cNvSpPr>
          <p:nvPr>
            <p:ph sz="half" idx="1"/>
          </p:nvPr>
        </p:nvSpPr>
        <p:spPr>
          <a:xfrm>
            <a:off x="2286000" y="1600201"/>
            <a:ext cx="6934200" cy="4525963"/>
          </a:xfrm>
        </p:spPr>
        <p:txBody>
          <a:bodyPr/>
          <a:lstStyle/>
          <a:p>
            <a:pPr marL="457200" indent="-457200">
              <a:buFont typeface="Wingdings" panose="05000000000000000000" pitchFamily="2" charset="2"/>
              <a:buChar char="§"/>
            </a:pPr>
            <a:r>
              <a:rPr lang="en-US" altLang="en-US" dirty="0"/>
              <a:t>If other parents ask about </a:t>
            </a:r>
            <a:r>
              <a:rPr lang="en-US" altLang="en-US" u="sng" dirty="0">
                <a:solidFill>
                  <a:srgbClr val="C00000"/>
                </a:solidFill>
              </a:rPr>
              <a:t>{insert child’s name}</a:t>
            </a:r>
            <a:r>
              <a:rPr lang="en-US" altLang="en-US" dirty="0">
                <a:solidFill>
                  <a:srgbClr val="C00000"/>
                </a:solidFill>
              </a:rPr>
              <a:t>, </a:t>
            </a:r>
            <a:r>
              <a:rPr lang="en-US" altLang="en-US" dirty="0"/>
              <a:t>they can be told:</a:t>
            </a:r>
          </a:p>
          <a:p>
            <a:pPr lvl="1" eaLnBrk="1" hangingPunct="1">
              <a:buFont typeface="Wingdings" panose="05000000000000000000" pitchFamily="2" charset="2"/>
              <a:buChar char="§"/>
            </a:pPr>
            <a:r>
              <a:rPr lang="en-US" altLang="en-US" sz="2800" dirty="0"/>
              <a:t>He/she has a medical condition</a:t>
            </a:r>
          </a:p>
          <a:p>
            <a:pPr lvl="1" eaLnBrk="1" hangingPunct="1">
              <a:buFont typeface="Wingdings" panose="05000000000000000000" pitchFamily="2" charset="2"/>
              <a:buChar char="§"/>
            </a:pPr>
            <a:r>
              <a:rPr lang="en-US" altLang="en-US" sz="2800" dirty="0"/>
              <a:t>He/she has von Willebrand Disease </a:t>
            </a:r>
          </a:p>
          <a:p>
            <a:pPr lvl="1" eaLnBrk="1" hangingPunct="1">
              <a:buFont typeface="Wingdings" panose="05000000000000000000" pitchFamily="2" charset="2"/>
              <a:buChar char="§"/>
            </a:pPr>
            <a:r>
              <a:rPr lang="en-US" altLang="en-US" sz="2800" dirty="0"/>
              <a:t>He/she has a bleeding disorder</a:t>
            </a:r>
          </a:p>
          <a:p>
            <a:pPr marL="457200" indent="-457200">
              <a:buFont typeface="Wingdings" panose="05000000000000000000" pitchFamily="2" charset="2"/>
              <a:buChar char="§"/>
            </a:pPr>
            <a:r>
              <a:rPr lang="en-US" altLang="en-US" dirty="0"/>
              <a:t>Encourage them to talk us if they have more questions.  We welcome the opportunity to give them more information.</a:t>
            </a:r>
          </a:p>
          <a:p>
            <a:pPr marL="457200" indent="-457200"/>
            <a:endParaRPr lang="en-US"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i4R_BS1_A-medical-bracelet.jpg">
            <a:extLst>
              <a:ext uri="{FF2B5EF4-FFF2-40B4-BE49-F238E27FC236}">
                <a16:creationId xmlns:a16="http://schemas.microsoft.com/office/drawing/2014/main" id="{62706EAE-41A5-4E2A-B510-EFF960390F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530485"/>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a:extLst>
              <a:ext uri="{FF2B5EF4-FFF2-40B4-BE49-F238E27FC236}">
                <a16:creationId xmlns:a16="http://schemas.microsoft.com/office/drawing/2014/main" id="{E38948AA-B02E-4BB9-94F7-8E3781743725}"/>
              </a:ext>
            </a:extLst>
          </p:cNvPr>
          <p:cNvSpPr txBox="1">
            <a:spLocks/>
          </p:cNvSpPr>
          <p:nvPr/>
        </p:nvSpPr>
        <p:spPr bwMode="auto">
          <a:xfrm>
            <a:off x="-228600" y="12954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800"/>
          </a:p>
        </p:txBody>
      </p:sp>
      <p:sp>
        <p:nvSpPr>
          <p:cNvPr id="10" name="Title 1">
            <a:extLst>
              <a:ext uri="{FF2B5EF4-FFF2-40B4-BE49-F238E27FC236}">
                <a16:creationId xmlns:a16="http://schemas.microsoft.com/office/drawing/2014/main" id="{1F792E98-330D-4760-98A5-FFDD213AA3F1}"/>
              </a:ext>
            </a:extLst>
          </p:cNvPr>
          <p:cNvSpPr>
            <a:spLocks noGrp="1"/>
          </p:cNvSpPr>
          <p:nvPr>
            <p:ph type="title"/>
          </p:nvPr>
        </p:nvSpPr>
        <p:spPr>
          <a:xfrm>
            <a:off x="218872" y="531779"/>
            <a:ext cx="10004898" cy="907915"/>
          </a:xfrm>
        </p:spPr>
        <p:txBody>
          <a:bodyPr rtlCol="0">
            <a:noAutofit/>
          </a:bodyPr>
          <a:lstStyle/>
          <a:p>
            <a:pPr>
              <a:defRPr/>
            </a:pPr>
            <a:r>
              <a:rPr lang="en-US" sz="4000" dirty="0"/>
              <a:t>How Much Do Other Children Need to Know?</a:t>
            </a:r>
          </a:p>
        </p:txBody>
      </p:sp>
      <p:sp>
        <p:nvSpPr>
          <p:cNvPr id="13" name="Content Placeholder 3">
            <a:extLst>
              <a:ext uri="{FF2B5EF4-FFF2-40B4-BE49-F238E27FC236}">
                <a16:creationId xmlns:a16="http://schemas.microsoft.com/office/drawing/2014/main" id="{84B57D41-E508-4144-9105-E93B3E5D39D7}"/>
              </a:ext>
            </a:extLst>
          </p:cNvPr>
          <p:cNvSpPr>
            <a:spLocks noGrp="1"/>
          </p:cNvSpPr>
          <p:nvPr>
            <p:ph sz="half" idx="2"/>
          </p:nvPr>
        </p:nvSpPr>
        <p:spPr>
          <a:xfrm>
            <a:off x="1212716" y="1447800"/>
            <a:ext cx="7772400" cy="4572000"/>
          </a:xfrm>
        </p:spPr>
        <p:txBody>
          <a:bodyPr/>
          <a:lstStyle/>
          <a:p>
            <a:pPr marL="0" indent="0"/>
            <a:r>
              <a:rPr lang="en-US" altLang="en-US" dirty="0"/>
              <a:t>If other kids notice bruising, helmet, Medic-Alert bracelet:  </a:t>
            </a:r>
          </a:p>
          <a:p>
            <a:pPr marL="0" indent="0">
              <a:buFont typeface="Wingdings" panose="05000000000000000000" pitchFamily="2" charset="2"/>
              <a:buChar char="§"/>
            </a:pPr>
            <a:r>
              <a:rPr lang="en-US" altLang="en-US" u="sng" dirty="0">
                <a:solidFill>
                  <a:srgbClr val="C00000"/>
                </a:solidFill>
              </a:rPr>
              <a:t>{Insert Child’s Name}</a:t>
            </a:r>
            <a:r>
              <a:rPr lang="en-US" altLang="en-US" dirty="0">
                <a:solidFill>
                  <a:srgbClr val="C00000"/>
                </a:solidFill>
              </a:rPr>
              <a:t> </a:t>
            </a:r>
            <a:r>
              <a:rPr lang="en-US" altLang="en-US" dirty="0"/>
              <a:t>can tell the other kids :</a:t>
            </a:r>
          </a:p>
          <a:p>
            <a:pPr lvl="1" eaLnBrk="1" hangingPunct="1">
              <a:lnSpc>
                <a:spcPct val="90000"/>
              </a:lnSpc>
              <a:buFont typeface="Wingdings" panose="05000000000000000000" pitchFamily="2" charset="2"/>
              <a:buChar char="§"/>
            </a:pPr>
            <a:r>
              <a:rPr lang="en-US" altLang="en-US" sz="2800" dirty="0"/>
              <a:t>“I have special blood”</a:t>
            </a:r>
          </a:p>
          <a:p>
            <a:pPr lvl="1" eaLnBrk="1" hangingPunct="1">
              <a:lnSpc>
                <a:spcPct val="90000"/>
              </a:lnSpc>
              <a:buFont typeface="Wingdings" panose="05000000000000000000" pitchFamily="2" charset="2"/>
              <a:buChar char="§"/>
            </a:pPr>
            <a:r>
              <a:rPr lang="en-US" altLang="en-US" sz="2800" dirty="0"/>
              <a:t>“My blood doesn’t work right”</a:t>
            </a:r>
          </a:p>
          <a:p>
            <a:pPr lvl="1" eaLnBrk="1" hangingPunct="1">
              <a:lnSpc>
                <a:spcPct val="90000"/>
              </a:lnSpc>
              <a:buFont typeface="Wingdings" panose="05000000000000000000" pitchFamily="2" charset="2"/>
              <a:buChar char="§"/>
            </a:pPr>
            <a:r>
              <a:rPr lang="en-US" altLang="en-US" sz="2800" dirty="0"/>
              <a:t>“I’m missing something in my blood”</a:t>
            </a:r>
          </a:p>
          <a:p>
            <a:pPr lvl="1" eaLnBrk="1" hangingPunct="1">
              <a:lnSpc>
                <a:spcPct val="90000"/>
              </a:lnSpc>
              <a:buFont typeface="Wingdings" panose="05000000000000000000" pitchFamily="2" charset="2"/>
              <a:buChar char="§"/>
            </a:pPr>
            <a:r>
              <a:rPr lang="en-US" altLang="en-US" sz="2800" dirty="0"/>
              <a:t>“I get pokes”</a:t>
            </a:r>
          </a:p>
          <a:p>
            <a:pPr lvl="1" eaLnBrk="1" hangingPunct="1">
              <a:lnSpc>
                <a:spcPct val="90000"/>
              </a:lnSpc>
              <a:buFont typeface="Wingdings" panose="05000000000000000000" pitchFamily="2" charset="2"/>
              <a:buChar char="§"/>
            </a:pPr>
            <a:r>
              <a:rPr lang="en-US" altLang="en-US" sz="2800" dirty="0"/>
              <a:t>“I get infusions”</a:t>
            </a:r>
          </a:p>
          <a:p>
            <a:pPr marL="0" indent="0"/>
            <a:endParaRPr lang="en-US"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51F32E50-56E2-43AD-B500-02996C98DB26}"/>
              </a:ext>
            </a:extLst>
          </p:cNvPr>
          <p:cNvSpPr txBox="1">
            <a:spLocks/>
          </p:cNvSpPr>
          <p:nvPr/>
        </p:nvSpPr>
        <p:spPr bwMode="auto">
          <a:xfrm>
            <a:off x="1981200" y="15113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800"/>
          </a:p>
        </p:txBody>
      </p:sp>
      <p:graphicFrame>
        <p:nvGraphicFramePr>
          <p:cNvPr id="11" name="Diagram 10">
            <a:extLst>
              <a:ext uri="{FF2B5EF4-FFF2-40B4-BE49-F238E27FC236}">
                <a16:creationId xmlns:a16="http://schemas.microsoft.com/office/drawing/2014/main" id="{32EE0962-2C40-41F2-BA47-C30E218042DE}"/>
              </a:ext>
            </a:extLst>
          </p:cNvPr>
          <p:cNvGraphicFramePr/>
          <p:nvPr>
            <p:extLst>
              <p:ext uri="{D42A27DB-BD31-4B8C-83A1-F6EECF244321}">
                <p14:modId xmlns:p14="http://schemas.microsoft.com/office/powerpoint/2010/main" val="3430148062"/>
              </p:ext>
            </p:extLst>
          </p:nvPr>
        </p:nvGraphicFramePr>
        <p:xfrm>
          <a:off x="1828800" y="460443"/>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a:extLst>
              <a:ext uri="{FF2B5EF4-FFF2-40B4-BE49-F238E27FC236}">
                <a16:creationId xmlns:a16="http://schemas.microsoft.com/office/drawing/2014/main" id="{F8D0BC1A-7251-47BC-A625-0F058EF27777}"/>
              </a:ext>
            </a:extLst>
          </p:cNvPr>
          <p:cNvSpPr>
            <a:spLocks noGrp="1"/>
          </p:cNvSpPr>
          <p:nvPr>
            <p:ph type="title"/>
          </p:nvPr>
        </p:nvSpPr>
        <p:spPr>
          <a:xfrm>
            <a:off x="337226" y="347104"/>
            <a:ext cx="8229600" cy="1143000"/>
          </a:xfrm>
        </p:spPr>
        <p:txBody>
          <a:bodyPr/>
          <a:lstStyle/>
          <a:p>
            <a:pPr algn="l" eaLnBrk="1" hangingPunct="1"/>
            <a:r>
              <a:rPr lang="en-US" altLang="en-US" sz="4000" dirty="0"/>
              <a:t>Summary</a:t>
            </a:r>
          </a:p>
        </p:txBody>
      </p:sp>
      <p:sp>
        <p:nvSpPr>
          <p:cNvPr id="47109" name="Content Placeholder 2">
            <a:extLst>
              <a:ext uri="{FF2B5EF4-FFF2-40B4-BE49-F238E27FC236}">
                <a16:creationId xmlns:a16="http://schemas.microsoft.com/office/drawing/2014/main" id="{887A15C4-427A-4AE7-95BB-A3402FAD0419}"/>
              </a:ext>
            </a:extLst>
          </p:cNvPr>
          <p:cNvSpPr>
            <a:spLocks noGrp="1"/>
          </p:cNvSpPr>
          <p:nvPr>
            <p:ph idx="1"/>
          </p:nvPr>
        </p:nvSpPr>
        <p:spPr>
          <a:xfrm>
            <a:off x="838200" y="1490104"/>
            <a:ext cx="10515600" cy="3877792"/>
          </a:xfrm>
        </p:spPr>
        <p:txBody>
          <a:bodyPr/>
          <a:lstStyle/>
          <a:p>
            <a:pPr marL="457200" indent="-457200">
              <a:buFont typeface="Wingdings" panose="05000000000000000000" pitchFamily="2" charset="2"/>
              <a:buChar char="§"/>
            </a:pPr>
            <a:r>
              <a:rPr lang="en-US" altLang="en-US" dirty="0"/>
              <a:t>Please treat him/her like any other student</a:t>
            </a:r>
          </a:p>
          <a:p>
            <a:pPr lvl="1" eaLnBrk="1" hangingPunct="1"/>
            <a:r>
              <a:rPr lang="en-US" altLang="en-US" dirty="0"/>
              <a:t>Don’t label </a:t>
            </a:r>
          </a:p>
          <a:p>
            <a:pPr lvl="1" eaLnBrk="1" hangingPunct="1"/>
            <a:r>
              <a:rPr lang="en-US" altLang="en-US" dirty="0"/>
              <a:t>Don’t overprotect</a:t>
            </a:r>
          </a:p>
          <a:p>
            <a:pPr lvl="1" eaLnBrk="1" hangingPunct="1"/>
            <a:r>
              <a:rPr lang="en-US" altLang="en-US" dirty="0"/>
              <a:t>Don’t exclude </a:t>
            </a:r>
          </a:p>
          <a:p>
            <a:pPr lvl="1" eaLnBrk="1" hangingPunct="1"/>
            <a:r>
              <a:rPr lang="en-US" altLang="en-US" dirty="0"/>
              <a:t>Don’t overreact</a:t>
            </a:r>
          </a:p>
          <a:p>
            <a:pPr marL="457200" indent="-457200">
              <a:buFont typeface="Wingdings" panose="05000000000000000000" pitchFamily="2" charset="2"/>
              <a:buChar char="§"/>
            </a:pPr>
            <a:r>
              <a:rPr lang="en-US" altLang="en-US"/>
              <a:t>Believe him/her if he/she </a:t>
            </a:r>
            <a:r>
              <a:rPr lang="en-US" altLang="en-US" dirty="0"/>
              <a:t>says something hurts</a:t>
            </a:r>
          </a:p>
          <a:p>
            <a:pPr marL="457200" indent="-457200">
              <a:buFont typeface="Wingdings" panose="05000000000000000000" pitchFamily="2" charset="2"/>
              <a:buChar char="§"/>
            </a:pPr>
            <a:r>
              <a:rPr lang="en-US" altLang="en-US" dirty="0"/>
              <a:t>CALL if you have any questions!</a:t>
            </a:r>
          </a:p>
          <a:p>
            <a:pPr marL="457200" indent="-457200"/>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
            <a:extLst>
              <a:ext uri="{FF2B5EF4-FFF2-40B4-BE49-F238E27FC236}">
                <a16:creationId xmlns:a16="http://schemas.microsoft.com/office/drawing/2014/main" id="{B6887981-BBDA-4429-BDFC-5F9FB75D9EE8}"/>
              </a:ext>
            </a:extLst>
          </p:cNvPr>
          <p:cNvSpPr>
            <a:spLocks noChangeArrowheads="1"/>
          </p:cNvSpPr>
          <p:nvPr/>
        </p:nvSpPr>
        <p:spPr bwMode="auto">
          <a:xfrm>
            <a:off x="303178" y="685802"/>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4672"/>
                </a:solidFill>
                <a:latin typeface="Gotham Book"/>
              </a:rPr>
              <a:t>Conclusions</a:t>
            </a:r>
          </a:p>
        </p:txBody>
      </p:sp>
      <p:sp>
        <p:nvSpPr>
          <p:cNvPr id="51205" name="Rectangle 2">
            <a:extLst>
              <a:ext uri="{FF2B5EF4-FFF2-40B4-BE49-F238E27FC236}">
                <a16:creationId xmlns:a16="http://schemas.microsoft.com/office/drawing/2014/main" id="{31F84244-DC5B-418E-9DE3-4FE2DBD3BB92}"/>
              </a:ext>
            </a:extLst>
          </p:cNvPr>
          <p:cNvSpPr>
            <a:spLocks noChangeArrowheads="1"/>
          </p:cNvSpPr>
          <p:nvPr/>
        </p:nvSpPr>
        <p:spPr bwMode="auto">
          <a:xfrm>
            <a:off x="1981200" y="1828801"/>
            <a:ext cx="7467600"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
            </a:pPr>
            <a:r>
              <a:rPr lang="en-US" altLang="en-US" sz="2800" dirty="0">
                <a:solidFill>
                  <a:srgbClr val="004672"/>
                </a:solidFill>
                <a:latin typeface="Gotham Book"/>
              </a:rPr>
              <a:t>Remember that </a:t>
            </a:r>
            <a:r>
              <a:rPr lang="en-US" altLang="en-US" sz="2800" u="sng" dirty="0">
                <a:solidFill>
                  <a:srgbClr val="004672"/>
                </a:solidFill>
                <a:latin typeface="Gotham Book"/>
              </a:rPr>
              <a:t>{insert child’s name} </a:t>
            </a:r>
            <a:r>
              <a:rPr lang="en-US" altLang="en-US" sz="2800" dirty="0">
                <a:solidFill>
                  <a:srgbClr val="004672"/>
                </a:solidFill>
                <a:latin typeface="Gotham Book"/>
              </a:rPr>
              <a:t>is a normal child who happens to have a bleeding disorder</a:t>
            </a:r>
          </a:p>
          <a:p>
            <a:pPr eaLnBrk="1" hangingPunct="1"/>
            <a:endParaRPr lang="en-US" altLang="en-US" sz="2800" dirty="0">
              <a:solidFill>
                <a:srgbClr val="004672"/>
              </a:solidFill>
              <a:latin typeface="Gotham Book"/>
            </a:endParaRPr>
          </a:p>
          <a:p>
            <a:pPr eaLnBrk="1" hangingPunct="1">
              <a:buFont typeface="Wingdings" panose="05000000000000000000" pitchFamily="2" charset="2"/>
              <a:buChar char="§"/>
            </a:pPr>
            <a:r>
              <a:rPr lang="en-US" altLang="en-US" sz="2800" dirty="0">
                <a:solidFill>
                  <a:srgbClr val="004672"/>
                </a:solidFill>
                <a:latin typeface="Gotham Book"/>
              </a:rPr>
              <a:t>If you have questions or have ANY questions, ANY time, call the parents!</a:t>
            </a:r>
          </a:p>
          <a:p>
            <a:pPr eaLnBrk="1" hangingPunct="1">
              <a:buFont typeface="Arial" panose="020B0604020202020204" pitchFamily="34" charset="0"/>
              <a:buChar char="•"/>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170FF05-1DBB-4CF7-AC1F-F985431235B6}"/>
              </a:ext>
            </a:extLst>
          </p:cNvPr>
          <p:cNvSpPr>
            <a:spLocks noGrp="1"/>
          </p:cNvSpPr>
          <p:nvPr>
            <p:ph type="title"/>
          </p:nvPr>
        </p:nvSpPr>
        <p:spPr>
          <a:xfrm>
            <a:off x="773113" y="676277"/>
            <a:ext cx="8229600" cy="731838"/>
          </a:xfrm>
        </p:spPr>
        <p:txBody>
          <a:bodyPr>
            <a:normAutofit fontScale="90000"/>
          </a:bodyPr>
          <a:lstStyle/>
          <a:p>
            <a:pPr eaLnBrk="1" hangingPunct="1">
              <a:defRPr/>
            </a:pPr>
            <a:r>
              <a:rPr lang="en-US" sz="7200" i="1" dirty="0">
                <a:solidFill>
                  <a:srgbClr val="C00000"/>
                </a:solidFill>
                <a:latin typeface="Optima" charset="0"/>
                <a:ea typeface="ＭＳ Ｐゴシック" charset="0"/>
                <a:cs typeface="Optima" charset="0"/>
              </a:rPr>
              <a:t>Thank You! </a:t>
            </a:r>
          </a:p>
        </p:txBody>
      </p:sp>
      <p:pic>
        <p:nvPicPr>
          <p:cNvPr id="49156" name="Picture 33">
            <a:extLst>
              <a:ext uri="{FF2B5EF4-FFF2-40B4-BE49-F238E27FC236}">
                <a16:creationId xmlns:a16="http://schemas.microsoft.com/office/drawing/2014/main" id="{3B35FAEE-3EA3-45E0-8608-87857B228F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0464" y="1609726"/>
            <a:ext cx="3411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4">
            <a:extLst>
              <a:ext uri="{FF2B5EF4-FFF2-40B4-BE49-F238E27FC236}">
                <a16:creationId xmlns:a16="http://schemas.microsoft.com/office/drawing/2014/main" id="{0DF3F17D-96BF-4E2C-8B19-D5754FAFFC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2978150"/>
            <a:ext cx="32019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Content Placeholder 2">
            <a:extLst>
              <a:ext uri="{FF2B5EF4-FFF2-40B4-BE49-F238E27FC236}">
                <a16:creationId xmlns:a16="http://schemas.microsoft.com/office/drawing/2014/main" id="{5AB65CAD-9F17-424F-AEC1-4266DB94AE6D}"/>
              </a:ext>
            </a:extLst>
          </p:cNvPr>
          <p:cNvSpPr txBox="1">
            <a:spLocks/>
          </p:cNvSpPr>
          <p:nvPr/>
        </p:nvSpPr>
        <p:spPr bwMode="auto">
          <a:xfrm>
            <a:off x="773113" y="4221163"/>
            <a:ext cx="59658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pPr>
            <a:r>
              <a:rPr lang="en-US" altLang="en-US" sz="2800" dirty="0">
                <a:solidFill>
                  <a:srgbClr val="004672"/>
                </a:solidFill>
                <a:latin typeface="Optima" pitchFamily="1" charset="0"/>
              </a:rPr>
              <a:t>Contact us:</a:t>
            </a:r>
          </a:p>
          <a:p>
            <a:pPr lvl="1" eaLnBrk="1" hangingPunct="1">
              <a:spcBef>
                <a:spcPct val="20000"/>
              </a:spcBef>
            </a:pPr>
            <a:r>
              <a:rPr lang="en-US" altLang="en-US" dirty="0">
                <a:hlinkClick r:id="rId5"/>
              </a:rPr>
              <a:t>hfaprograms@hemophiliafed.org</a:t>
            </a:r>
            <a:endParaRPr lang="en-US" altLang="en-US" dirty="0"/>
          </a:p>
          <a:p>
            <a:pPr lvl="1" eaLnBrk="1" hangingPunct="1">
              <a:spcBef>
                <a:spcPct val="20000"/>
              </a:spcBef>
            </a:pPr>
            <a:r>
              <a:rPr lang="en-US" altLang="en-US" dirty="0">
                <a:hlinkClick r:id="rId6"/>
              </a:rPr>
              <a:t>info@hemophiliafed.org</a:t>
            </a:r>
            <a:r>
              <a:rPr lang="en-US" altLang="en-US" dirty="0"/>
              <a:t> </a:t>
            </a:r>
          </a:p>
          <a:p>
            <a:pPr eaLnBrk="1" hangingPunct="1">
              <a:spcBef>
                <a:spcPct val="20000"/>
              </a:spcBef>
            </a:pPr>
            <a:r>
              <a:rPr lang="en-US" altLang="en-US" sz="2800" dirty="0"/>
              <a:t> </a:t>
            </a:r>
          </a:p>
        </p:txBody>
      </p:sp>
      <p:pic>
        <p:nvPicPr>
          <p:cNvPr id="49159" name="Picture 8">
            <a:extLst>
              <a:ext uri="{FF2B5EF4-FFF2-40B4-BE49-F238E27FC236}">
                <a16:creationId xmlns:a16="http://schemas.microsoft.com/office/drawing/2014/main" id="{BB59B1F6-AA12-4364-893C-4C00AA0FF73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69606" y="614586"/>
            <a:ext cx="3821112"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505" y="1038412"/>
            <a:ext cx="5842747" cy="2451245"/>
          </a:xfrm>
          <a:prstGeom prst="rect">
            <a:avLst/>
          </a:prstGeom>
        </p:spPr>
      </p:pic>
      <p:sp>
        <p:nvSpPr>
          <p:cNvPr id="11" name="TextBox 10"/>
          <p:cNvSpPr txBox="1"/>
          <p:nvPr/>
        </p:nvSpPr>
        <p:spPr>
          <a:xfrm>
            <a:off x="1146046" y="3696119"/>
            <a:ext cx="9897662" cy="707886"/>
          </a:xfrm>
          <a:prstGeom prst="rect">
            <a:avLst/>
          </a:prstGeom>
          <a:noFill/>
        </p:spPr>
        <p:txBody>
          <a:bodyPr wrap="square" rtlCol="0">
            <a:spAutoFit/>
          </a:bodyPr>
          <a:lstStyle/>
          <a:p>
            <a:endParaRPr lang="en-US" sz="4000" b="1" dirty="0">
              <a:solidFill>
                <a:srgbClr val="004672"/>
              </a:solidFill>
              <a:latin typeface="Gotham Book" charset="0"/>
              <a:ea typeface="Gotham Book" charset="0"/>
              <a:cs typeface="Gotham Book" charset="0"/>
            </a:endParaRPr>
          </a:p>
        </p:txBody>
      </p:sp>
      <p:sp>
        <p:nvSpPr>
          <p:cNvPr id="7" name="Title 6"/>
          <p:cNvSpPr>
            <a:spLocks noGrp="1"/>
          </p:cNvSpPr>
          <p:nvPr>
            <p:ph type="ctrTitle"/>
          </p:nvPr>
        </p:nvSpPr>
        <p:spPr/>
        <p:txBody>
          <a:bodyPr>
            <a:normAutofit fontScale="90000"/>
          </a:bodyPr>
          <a:lstStyle/>
          <a:p>
            <a:r>
              <a:rPr lang="en-US" altLang="en-US" dirty="0"/>
              <a:t>von Willebrand Disease (</a:t>
            </a:r>
            <a:r>
              <a:rPr lang="en-US" altLang="en-US" dirty="0" err="1"/>
              <a:t>vWD</a:t>
            </a:r>
            <a:r>
              <a:rPr lang="en-US" altLang="en-US" dirty="0"/>
              <a:t>) </a:t>
            </a:r>
            <a:r>
              <a:rPr lang="en-US" dirty="0"/>
              <a:t>&amp; </a:t>
            </a:r>
            <a:r>
              <a:rPr lang="en-US" dirty="0">
                <a:solidFill>
                  <a:srgbClr val="FF0000"/>
                </a:solidFill>
              </a:rPr>
              <a:t>(Insert Your Child’s Name)</a:t>
            </a:r>
            <a:endParaRPr lang="en-US" dirty="0"/>
          </a:p>
        </p:txBody>
      </p:sp>
      <p:sp>
        <p:nvSpPr>
          <p:cNvPr id="9" name="Subtitle 8"/>
          <p:cNvSpPr>
            <a:spLocks noGrp="1"/>
          </p:cNvSpPr>
          <p:nvPr>
            <p:ph type="subTitle" idx="1"/>
          </p:nvPr>
        </p:nvSpPr>
        <p:spPr/>
        <p:txBody>
          <a:bodyPr/>
          <a:lstStyle/>
          <a:p>
            <a:r>
              <a:rPr lang="en-US" dirty="0"/>
              <a:t>At School</a:t>
            </a:r>
          </a:p>
        </p:txBody>
      </p:sp>
    </p:spTree>
    <p:extLst>
      <p:ext uri="{BB962C8B-B14F-4D97-AF65-F5344CB8AC3E}">
        <p14:creationId xmlns:p14="http://schemas.microsoft.com/office/powerpoint/2010/main" val="265570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F8FC9DFA-A209-4065-AAA8-FBA9A5A95864}"/>
              </a:ext>
            </a:extLst>
          </p:cNvPr>
          <p:cNvSpPr txBox="1">
            <a:spLocks/>
          </p:cNvSpPr>
          <p:nvPr/>
        </p:nvSpPr>
        <p:spPr bwMode="auto">
          <a:xfrm>
            <a:off x="1981200" y="15113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800"/>
          </a:p>
        </p:txBody>
      </p:sp>
      <p:sp>
        <p:nvSpPr>
          <p:cNvPr id="18437" name="Title 1">
            <a:extLst>
              <a:ext uri="{FF2B5EF4-FFF2-40B4-BE49-F238E27FC236}">
                <a16:creationId xmlns:a16="http://schemas.microsoft.com/office/drawing/2014/main" id="{B5D63389-72C1-430F-A9A8-EF2EB78725AF}"/>
              </a:ext>
            </a:extLst>
          </p:cNvPr>
          <p:cNvSpPr>
            <a:spLocks noGrp="1"/>
          </p:cNvSpPr>
          <p:nvPr>
            <p:ph type="title"/>
          </p:nvPr>
        </p:nvSpPr>
        <p:spPr>
          <a:xfrm>
            <a:off x="374591" y="597180"/>
            <a:ext cx="8229600" cy="1143000"/>
          </a:xfrm>
        </p:spPr>
        <p:txBody>
          <a:bodyPr/>
          <a:lstStyle/>
          <a:p>
            <a:pPr algn="l" eaLnBrk="1" hangingPunct="1"/>
            <a:r>
              <a:rPr lang="en-US" altLang="en-US" sz="4000" dirty="0"/>
              <a:t>Meet </a:t>
            </a:r>
            <a:r>
              <a:rPr lang="en-US" altLang="en-US" sz="4000" dirty="0">
                <a:solidFill>
                  <a:srgbClr val="FF0000"/>
                </a:solidFill>
              </a:rPr>
              <a:t>{Insert Child’s Name}</a:t>
            </a:r>
          </a:p>
        </p:txBody>
      </p:sp>
      <p:sp>
        <p:nvSpPr>
          <p:cNvPr id="18438" name="Content Placeholder 2">
            <a:extLst>
              <a:ext uri="{FF2B5EF4-FFF2-40B4-BE49-F238E27FC236}">
                <a16:creationId xmlns:a16="http://schemas.microsoft.com/office/drawing/2014/main" id="{E545594F-8A72-4D5C-96FB-2A5DCAC087DF}"/>
              </a:ext>
            </a:extLst>
          </p:cNvPr>
          <p:cNvSpPr>
            <a:spLocks noGrp="1"/>
          </p:cNvSpPr>
          <p:nvPr>
            <p:ph sz="half" idx="1"/>
          </p:nvPr>
        </p:nvSpPr>
        <p:spPr/>
        <p:txBody>
          <a:bodyPr/>
          <a:lstStyle/>
          <a:p>
            <a:pPr marL="457200" indent="-457200"/>
            <a:r>
              <a:rPr lang="en-US" altLang="en-US" sz="2400" dirty="0"/>
              <a:t>Age </a:t>
            </a:r>
          </a:p>
          <a:p>
            <a:pPr marL="457200" indent="-457200"/>
            <a:r>
              <a:rPr lang="en-US" altLang="en-US" sz="2400" dirty="0"/>
              <a:t>List siblings, names, ages, grade or school names</a:t>
            </a:r>
          </a:p>
          <a:p>
            <a:pPr marL="457200" indent="-457200"/>
            <a:r>
              <a:rPr lang="en-US" altLang="en-US" sz="2400" dirty="0">
                <a:solidFill>
                  <a:srgbClr val="FF0000"/>
                </a:solidFill>
              </a:rPr>
              <a:t>{Insert Child’s Name and LIST DIAGNOSIS} </a:t>
            </a:r>
            <a:r>
              <a:rPr lang="en-US" altLang="en-US" sz="2400" dirty="0"/>
              <a:t>i.e. Has Type </a:t>
            </a:r>
            <a:r>
              <a:rPr lang="en-US" altLang="en-US" sz="2400" dirty="0" err="1"/>
              <a:t>IIvWD</a:t>
            </a:r>
            <a:endParaRPr lang="en-US" altLang="en-US" sz="2400" dirty="0"/>
          </a:p>
          <a:p>
            <a:pPr marL="457200" indent="-457200"/>
            <a:r>
              <a:rPr lang="en-US" altLang="en-US" sz="2400" dirty="0">
                <a:solidFill>
                  <a:srgbClr val="FF0000"/>
                </a:solidFill>
              </a:rPr>
              <a:t>{LIST HOW FACTOR IS GIVEN} </a:t>
            </a:r>
            <a:r>
              <a:rPr lang="en-US" altLang="en-US" sz="2400" dirty="0"/>
              <a:t>i.e. Has a port – venous access to infuse factor/orally/nasal spray</a:t>
            </a:r>
          </a:p>
          <a:p>
            <a:pPr marL="457200" indent="-457200"/>
            <a:r>
              <a:rPr lang="en-US" altLang="en-US" sz="2400" dirty="0"/>
              <a:t>Developmentally on target</a:t>
            </a:r>
          </a:p>
          <a:p>
            <a:pPr marL="457200" indent="-457200"/>
            <a:endParaRPr lang="en-US" altLang="en-US" sz="2400" dirty="0"/>
          </a:p>
        </p:txBody>
      </p:sp>
      <p:sp>
        <p:nvSpPr>
          <p:cNvPr id="18439" name="Content Placeholder 3">
            <a:extLst>
              <a:ext uri="{FF2B5EF4-FFF2-40B4-BE49-F238E27FC236}">
                <a16:creationId xmlns:a16="http://schemas.microsoft.com/office/drawing/2014/main" id="{24E5141A-285D-4223-B3A5-5FB8852D2774}"/>
              </a:ext>
            </a:extLst>
          </p:cNvPr>
          <p:cNvSpPr>
            <a:spLocks noGrp="1"/>
          </p:cNvSpPr>
          <p:nvPr>
            <p:ph sz="half" idx="2"/>
          </p:nvPr>
        </p:nvSpPr>
        <p:spPr>
          <a:xfrm>
            <a:off x="6172200" y="2209800"/>
            <a:ext cx="4038600" cy="2362200"/>
          </a:xfrm>
        </p:spPr>
        <p:txBody>
          <a:bodyPr/>
          <a:lstStyle/>
          <a:p>
            <a:pPr marL="0" indent="0" algn="ctr"/>
            <a:r>
              <a:rPr lang="en-US" altLang="en-US">
                <a:solidFill>
                  <a:srgbClr val="FF0000"/>
                </a:solidFill>
              </a:rPr>
              <a:t>{Add photo of your child 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1">
            <a:extLst>
              <a:ext uri="{FF2B5EF4-FFF2-40B4-BE49-F238E27FC236}">
                <a16:creationId xmlns:a16="http://schemas.microsoft.com/office/drawing/2014/main" id="{E34FA091-7558-47A0-9005-71548C79B673}"/>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pPr>
            <a:endParaRPr lang="en-US" altLang="en-US" sz="1800"/>
          </a:p>
        </p:txBody>
      </p:sp>
      <p:sp>
        <p:nvSpPr>
          <p:cNvPr id="11270" name="Rectangle 2">
            <a:extLst>
              <a:ext uri="{FF2B5EF4-FFF2-40B4-BE49-F238E27FC236}">
                <a16:creationId xmlns:a16="http://schemas.microsoft.com/office/drawing/2014/main" id="{B0F64EAD-AAB9-4DCF-8D6D-01AE30C5F1FC}"/>
              </a:ext>
            </a:extLst>
          </p:cNvPr>
          <p:cNvSpPr txBox="1">
            <a:spLocks noChangeArrowheads="1"/>
          </p:cNvSpPr>
          <p:nvPr/>
        </p:nvSpPr>
        <p:spPr bwMode="auto">
          <a:xfrm>
            <a:off x="1498600" y="995362"/>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000" b="1" dirty="0">
                <a:solidFill>
                  <a:srgbClr val="004672"/>
                </a:solidFill>
                <a:latin typeface="Gotham Book"/>
              </a:rPr>
              <a:t>Definition of Bleeding Disorders</a:t>
            </a:r>
          </a:p>
        </p:txBody>
      </p:sp>
      <p:sp>
        <p:nvSpPr>
          <p:cNvPr id="11271" name="Rectangle 3">
            <a:extLst>
              <a:ext uri="{FF2B5EF4-FFF2-40B4-BE49-F238E27FC236}">
                <a16:creationId xmlns:a16="http://schemas.microsoft.com/office/drawing/2014/main" id="{97B0AAB0-2332-494A-B15E-9125FAFFED36}"/>
              </a:ext>
            </a:extLst>
          </p:cNvPr>
          <p:cNvSpPr>
            <a:spLocks noGrp="1" noChangeArrowheads="1"/>
          </p:cNvSpPr>
          <p:nvPr>
            <p:ph sz="half" idx="1"/>
          </p:nvPr>
        </p:nvSpPr>
        <p:spPr>
          <a:xfrm>
            <a:off x="1689100" y="2276742"/>
            <a:ext cx="4191000" cy="3429000"/>
          </a:xfrm>
        </p:spPr>
        <p:txBody>
          <a:bodyPr vert="horz" lIns="92075" tIns="46038" rIns="92075" bIns="46038" rtlCol="0">
            <a:normAutofit/>
          </a:bodyPr>
          <a:lstStyle/>
          <a:p>
            <a:pPr algn="ctr" eaLnBrk="1" hangingPunct="1"/>
            <a:r>
              <a:rPr lang="en-US" altLang="en-US" dirty="0"/>
              <a:t>A group of hereditary bleeding disorders in which there is a deficiency of one of the factors necessary for coagulation of blood.</a:t>
            </a:r>
          </a:p>
          <a:p>
            <a:pPr eaLnBrk="1" hangingPunct="1"/>
            <a:endParaRPr lang="en-US" altLang="en-US" dirty="0"/>
          </a:p>
        </p:txBody>
      </p:sp>
      <p:pic>
        <p:nvPicPr>
          <p:cNvPr id="11272" name="Picture 1">
            <a:extLst>
              <a:ext uri="{FF2B5EF4-FFF2-40B4-BE49-F238E27FC236}">
                <a16:creationId xmlns:a16="http://schemas.microsoft.com/office/drawing/2014/main" id="{9F80083F-55D4-49B9-8972-64510922A1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81200"/>
            <a:ext cx="37846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1">
            <a:extLst>
              <a:ext uri="{FF2B5EF4-FFF2-40B4-BE49-F238E27FC236}">
                <a16:creationId xmlns:a16="http://schemas.microsoft.com/office/drawing/2014/main" id="{4981DE5A-C8DF-4030-B017-058CA2A96701}"/>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pPr>
            <a:endParaRPr lang="en-US" altLang="en-US" sz="1800"/>
          </a:p>
        </p:txBody>
      </p:sp>
      <p:sp>
        <p:nvSpPr>
          <p:cNvPr id="7" name="Rectangle 2">
            <a:extLst>
              <a:ext uri="{FF2B5EF4-FFF2-40B4-BE49-F238E27FC236}">
                <a16:creationId xmlns:a16="http://schemas.microsoft.com/office/drawing/2014/main" id="{D9E0B777-3B02-4184-9950-6C8812F61EEE}"/>
              </a:ext>
            </a:extLst>
          </p:cNvPr>
          <p:cNvSpPr txBox="1">
            <a:spLocks noChangeArrowheads="1"/>
          </p:cNvSpPr>
          <p:nvPr/>
        </p:nvSpPr>
        <p:spPr>
          <a:xfrm>
            <a:off x="338271" y="726282"/>
            <a:ext cx="8458200" cy="609600"/>
          </a:xfrm>
          <a:prstGeom prst="rect">
            <a:avLst/>
          </a:prstGeom>
        </p:spPr>
        <p:txBody>
          <a:bodyPr lIns="92075" tIns="46038" rIns="92075" bIns="46038" anchor="ct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pPr algn="l">
              <a:defRPr/>
            </a:pPr>
            <a:r>
              <a:rPr lang="en-US" b="1" dirty="0">
                <a:solidFill>
                  <a:srgbClr val="004672"/>
                </a:solidFill>
                <a:latin typeface="Gotham Book"/>
              </a:rPr>
              <a:t>Did you know?</a:t>
            </a:r>
          </a:p>
        </p:txBody>
      </p:sp>
      <p:sp>
        <p:nvSpPr>
          <p:cNvPr id="22534" name="Text Placeholder 6">
            <a:extLst>
              <a:ext uri="{FF2B5EF4-FFF2-40B4-BE49-F238E27FC236}">
                <a16:creationId xmlns:a16="http://schemas.microsoft.com/office/drawing/2014/main" id="{2837BBBC-C9D8-4B9D-9120-B26B7237DF0F}"/>
              </a:ext>
            </a:extLst>
          </p:cNvPr>
          <p:cNvSpPr>
            <a:spLocks noGrp="1"/>
          </p:cNvSpPr>
          <p:nvPr>
            <p:ph idx="1"/>
          </p:nvPr>
        </p:nvSpPr>
        <p:spPr>
          <a:xfrm>
            <a:off x="1274035" y="2133601"/>
            <a:ext cx="4343400" cy="3276600"/>
          </a:xfrm>
        </p:spPr>
        <p:txBody>
          <a:bodyPr/>
          <a:lstStyle/>
          <a:p>
            <a:pPr algn="ctr" eaLnBrk="1" hangingPunct="1">
              <a:lnSpc>
                <a:spcPct val="80000"/>
              </a:lnSpc>
            </a:pPr>
            <a:r>
              <a:rPr lang="en-US" altLang="en-US" sz="3200" dirty="0"/>
              <a:t>von Willebrand Disease is the most common type of bleeding disorder, affecting an estimated 1% of the world's population.</a:t>
            </a:r>
          </a:p>
        </p:txBody>
      </p:sp>
      <p:pic>
        <p:nvPicPr>
          <p:cNvPr id="22535" name="Picture 1" descr="ad_image_secret_440.jpg">
            <a:extLst>
              <a:ext uri="{FF2B5EF4-FFF2-40B4-BE49-F238E27FC236}">
                <a16:creationId xmlns:a16="http://schemas.microsoft.com/office/drawing/2014/main" id="{ACFA3055-C4B0-4380-BBAC-F6382FAC7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47845"/>
            <a:ext cx="431958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6">
            <a:extLst>
              <a:ext uri="{FF2B5EF4-FFF2-40B4-BE49-F238E27FC236}">
                <a16:creationId xmlns:a16="http://schemas.microsoft.com/office/drawing/2014/main" id="{7BEA9905-2A71-4ACA-91FE-06E3391CC2C0}"/>
              </a:ext>
            </a:extLst>
          </p:cNvPr>
          <p:cNvSpPr txBox="1">
            <a:spLocks/>
          </p:cNvSpPr>
          <p:nvPr/>
        </p:nvSpPr>
        <p:spPr bwMode="auto">
          <a:xfrm>
            <a:off x="1752601" y="1524000"/>
            <a:ext cx="300831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Font typeface="Arial" panose="020B0604020202020204" pitchFamily="34" charset="0"/>
              <a:buNone/>
            </a:pPr>
            <a:endParaRPr lang="en-US" altLang="en-US" sz="2800"/>
          </a:p>
        </p:txBody>
      </p:sp>
      <p:pic>
        <p:nvPicPr>
          <p:cNvPr id="24580" name="Content Placeholder 2">
            <a:extLst>
              <a:ext uri="{FF2B5EF4-FFF2-40B4-BE49-F238E27FC236}">
                <a16:creationId xmlns:a16="http://schemas.microsoft.com/office/drawing/2014/main" id="{ABF321AF-CF66-41DB-ACA1-2A02A19865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1905000" y="1905000"/>
            <a:ext cx="8313738" cy="4572000"/>
          </a:xfrm>
        </p:spPr>
      </p:pic>
      <p:sp>
        <p:nvSpPr>
          <p:cNvPr id="24582" name="Title 4">
            <a:extLst>
              <a:ext uri="{FF2B5EF4-FFF2-40B4-BE49-F238E27FC236}">
                <a16:creationId xmlns:a16="http://schemas.microsoft.com/office/drawing/2014/main" id="{920F34BF-ACD6-4AD4-B00B-404B62DB71EA}"/>
              </a:ext>
            </a:extLst>
          </p:cNvPr>
          <p:cNvSpPr>
            <a:spLocks noGrp="1"/>
          </p:cNvSpPr>
          <p:nvPr>
            <p:ph type="title"/>
          </p:nvPr>
        </p:nvSpPr>
        <p:spPr>
          <a:xfrm>
            <a:off x="1495514" y="-25400"/>
            <a:ext cx="8791486" cy="2443860"/>
          </a:xfrm>
        </p:spPr>
        <p:txBody>
          <a:bodyPr/>
          <a:lstStyle/>
          <a:p>
            <a:pPr algn="ctr" eaLnBrk="1" hangingPunct="1"/>
            <a:r>
              <a:rPr lang="en-US" altLang="en-US" sz="3200" dirty="0"/>
              <a:t>People with von Willebrand Disease bleed longer, not faster.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a:extLst>
              <a:ext uri="{FF2B5EF4-FFF2-40B4-BE49-F238E27FC236}">
                <a16:creationId xmlns:a16="http://schemas.microsoft.com/office/drawing/2014/main" id="{F9268E19-DE98-476E-97E0-4712E6E0E88E}"/>
              </a:ext>
            </a:extLst>
          </p:cNvPr>
          <p:cNvSpPr txBox="1">
            <a:spLocks/>
          </p:cNvSpPr>
          <p:nvPr/>
        </p:nvSpPr>
        <p:spPr>
          <a:xfrm>
            <a:off x="1981200" y="1892300"/>
            <a:ext cx="8203660" cy="4343400"/>
          </a:xfrm>
          <a:prstGeom prst="rect">
            <a:avLst/>
          </a:prstGeom>
        </p:spPr>
        <p:txBody>
          <a:bodyPr>
            <a:normAutofit/>
          </a:bodyPr>
          <a:lstStyle/>
          <a:p>
            <a:pPr marL="342900" indent="-342900">
              <a:spcBef>
                <a:spcPct val="20000"/>
              </a:spcBef>
              <a:buFont typeface="Wingdings" pitchFamily="2" charset="2"/>
              <a:buChar char="§"/>
              <a:defRPr/>
            </a:pPr>
            <a:endParaRPr lang="en-US" dirty="0"/>
          </a:p>
        </p:txBody>
      </p:sp>
      <p:sp>
        <p:nvSpPr>
          <p:cNvPr id="7" name="Content Placeholder 1">
            <a:extLst>
              <a:ext uri="{FF2B5EF4-FFF2-40B4-BE49-F238E27FC236}">
                <a16:creationId xmlns:a16="http://schemas.microsoft.com/office/drawing/2014/main" id="{0BA7DC42-ED9C-42FE-9085-CC766BC88147}"/>
              </a:ext>
            </a:extLst>
          </p:cNvPr>
          <p:cNvSpPr>
            <a:spLocks noGrp="1"/>
          </p:cNvSpPr>
          <p:nvPr>
            <p:ph sz="half" idx="4294967295"/>
          </p:nvPr>
        </p:nvSpPr>
        <p:spPr>
          <a:xfrm>
            <a:off x="1295400" y="1981200"/>
            <a:ext cx="9220200" cy="4343400"/>
          </a:xfrm>
        </p:spPr>
        <p:txBody>
          <a:bodyPr>
            <a:normAutofit/>
          </a:bodyPr>
          <a:lstStyle/>
          <a:p>
            <a:pPr marL="0" indent="0">
              <a:buNone/>
            </a:pPr>
            <a:r>
              <a:rPr lang="en-US" altLang="en-US" sz="8000" dirty="0"/>
              <a:t>	</a:t>
            </a:r>
          </a:p>
          <a:p>
            <a:pPr marL="0" indent="0">
              <a:lnSpc>
                <a:spcPct val="120000"/>
              </a:lnSpc>
              <a:spcBef>
                <a:spcPct val="0"/>
              </a:spcBef>
            </a:pPr>
            <a:endParaRPr lang="en-US" altLang="en-US" sz="11200" dirty="0"/>
          </a:p>
          <a:p>
            <a:pPr marL="0" indent="0">
              <a:lnSpc>
                <a:spcPct val="120000"/>
              </a:lnSpc>
              <a:spcBef>
                <a:spcPct val="0"/>
              </a:spcBef>
            </a:pPr>
            <a:r>
              <a:rPr lang="en-US" altLang="en-US" sz="3500" b="1" u="sng" dirty="0">
                <a:solidFill>
                  <a:srgbClr val="C00000"/>
                </a:solidFill>
              </a:rPr>
              <a:t>{Insert patient’s name} has ___ </a:t>
            </a:r>
            <a:r>
              <a:rPr lang="en-US" altLang="en-US" sz="3500" b="1" u="sng" dirty="0" err="1">
                <a:solidFill>
                  <a:srgbClr val="C00000"/>
                </a:solidFill>
              </a:rPr>
              <a:t>vWD</a:t>
            </a:r>
            <a:endParaRPr lang="en-US" altLang="en-US" sz="3500" b="1" u="sng" dirty="0">
              <a:solidFill>
                <a:srgbClr val="C00000"/>
              </a:solidFill>
            </a:endParaRPr>
          </a:p>
          <a:p>
            <a:pPr marL="0" indent="0">
              <a:lnSpc>
                <a:spcPct val="120000"/>
              </a:lnSpc>
              <a:spcBef>
                <a:spcPct val="0"/>
              </a:spcBef>
            </a:pPr>
            <a:endParaRPr lang="en-US" altLang="en-US" sz="11200" dirty="0"/>
          </a:p>
          <a:p>
            <a:pPr marL="0" indent="0">
              <a:lnSpc>
                <a:spcPct val="130000"/>
              </a:lnSpc>
            </a:pPr>
            <a:endParaRPr lang="en-US" altLang="en-US" dirty="0"/>
          </a:p>
        </p:txBody>
      </p:sp>
      <p:sp>
        <p:nvSpPr>
          <p:cNvPr id="8" name="Rectangle 2">
            <a:extLst>
              <a:ext uri="{FF2B5EF4-FFF2-40B4-BE49-F238E27FC236}">
                <a16:creationId xmlns:a16="http://schemas.microsoft.com/office/drawing/2014/main" id="{241CE13C-F6F6-4F48-BAA6-8E9031075FF7}"/>
              </a:ext>
            </a:extLst>
          </p:cNvPr>
          <p:cNvSpPr txBox="1">
            <a:spLocks noChangeArrowheads="1"/>
          </p:cNvSpPr>
          <p:nvPr/>
        </p:nvSpPr>
        <p:spPr>
          <a:xfrm>
            <a:off x="933855" y="1"/>
            <a:ext cx="9893029" cy="2363806"/>
          </a:xfrm>
          <a:prstGeom prst="rect">
            <a:avLst/>
          </a:prstGeom>
        </p:spPr>
        <p:txBody>
          <a:bodyPr lIns="92075" tIns="46038" rIns="92075" bIns="46038" anchor="ct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pPr>
              <a:defRPr/>
            </a:pPr>
            <a:r>
              <a:rPr lang="en-US" sz="4000" b="1" dirty="0">
                <a:solidFill>
                  <a:srgbClr val="004672"/>
                </a:solidFill>
                <a:latin typeface="Gotham Book"/>
              </a:rPr>
              <a:t>Degrees of Severity</a:t>
            </a:r>
          </a:p>
        </p:txBody>
      </p:sp>
      <p:graphicFrame>
        <p:nvGraphicFramePr>
          <p:cNvPr id="2" name="Table 1">
            <a:extLst>
              <a:ext uri="{FF2B5EF4-FFF2-40B4-BE49-F238E27FC236}">
                <a16:creationId xmlns:a16="http://schemas.microsoft.com/office/drawing/2014/main" id="{EA4195C2-338B-44A0-9578-89941F2288A8}"/>
              </a:ext>
            </a:extLst>
          </p:cNvPr>
          <p:cNvGraphicFramePr>
            <a:graphicFrameLocks noGrp="1"/>
          </p:cNvGraphicFramePr>
          <p:nvPr/>
        </p:nvGraphicFramePr>
        <p:xfrm>
          <a:off x="2362200" y="2133600"/>
          <a:ext cx="7391400" cy="2438400"/>
        </p:xfrm>
        <a:graphic>
          <a:graphicData uri="http://schemas.openxmlformats.org/drawingml/2006/table">
            <a:tbl>
              <a:tblPr firstRow="1" bandRow="1">
                <a:tableStyleId>{5C22544A-7EE6-4342-B048-85BDC9FD1C3A}</a:tableStyleId>
              </a:tblPr>
              <a:tblGrid>
                <a:gridCol w="2325384">
                  <a:extLst>
                    <a:ext uri="{9D8B030D-6E8A-4147-A177-3AD203B41FA5}">
                      <a16:colId xmlns:a16="http://schemas.microsoft.com/office/drawing/2014/main" val="20000"/>
                    </a:ext>
                  </a:extLst>
                </a:gridCol>
                <a:gridCol w="5066016">
                  <a:extLst>
                    <a:ext uri="{9D8B030D-6E8A-4147-A177-3AD203B41FA5}">
                      <a16:colId xmlns:a16="http://schemas.microsoft.com/office/drawing/2014/main" val="20001"/>
                    </a:ext>
                  </a:extLst>
                </a:gridCol>
              </a:tblGrid>
              <a:tr h="609600">
                <a:tc>
                  <a:txBody>
                    <a:bodyPr/>
                    <a:lstStyle/>
                    <a:p>
                      <a:r>
                        <a:rPr lang="en-US" sz="2400" b="1" dirty="0"/>
                        <a:t>Type of vWD</a:t>
                      </a:r>
                    </a:p>
                  </a:txBody>
                  <a:tcPr/>
                </a:tc>
                <a:tc>
                  <a:txBody>
                    <a:bodyPr/>
                    <a:lstStyle/>
                    <a:p>
                      <a:r>
                        <a:rPr lang="en-US" sz="2400" dirty="0"/>
                        <a:t>Severity</a:t>
                      </a:r>
                    </a:p>
                  </a:txBody>
                  <a:tcPr/>
                </a:tc>
                <a:extLst>
                  <a:ext uri="{0D108BD9-81ED-4DB2-BD59-A6C34878D82A}">
                    <a16:rowId xmlns:a16="http://schemas.microsoft.com/office/drawing/2014/main" val="10000"/>
                  </a:ext>
                </a:extLst>
              </a:tr>
              <a:tr h="609600">
                <a:tc>
                  <a:txBody>
                    <a:bodyPr/>
                    <a:lstStyle/>
                    <a:p>
                      <a:r>
                        <a:rPr lang="en-US" sz="2400" b="1" dirty="0"/>
                        <a:t>Type I</a:t>
                      </a:r>
                    </a:p>
                  </a:txBody>
                  <a:tcPr/>
                </a:tc>
                <a:tc>
                  <a:txBody>
                    <a:bodyPr/>
                    <a:lstStyle/>
                    <a:p>
                      <a:r>
                        <a:rPr lang="en-US" sz="2400" dirty="0"/>
                        <a:t>Symptoms are usually mild</a:t>
                      </a:r>
                    </a:p>
                  </a:txBody>
                  <a:tcPr/>
                </a:tc>
                <a:extLst>
                  <a:ext uri="{0D108BD9-81ED-4DB2-BD59-A6C34878D82A}">
                    <a16:rowId xmlns:a16="http://schemas.microsoft.com/office/drawing/2014/main" val="10001"/>
                  </a:ext>
                </a:extLst>
              </a:tr>
              <a:tr h="609600">
                <a:tc>
                  <a:txBody>
                    <a:bodyPr/>
                    <a:lstStyle/>
                    <a:p>
                      <a:r>
                        <a:rPr lang="en-US" sz="2400" b="1" dirty="0"/>
                        <a:t>Type</a:t>
                      </a:r>
                      <a:r>
                        <a:rPr lang="en-US" sz="2400" b="1" baseline="0" dirty="0"/>
                        <a:t> II</a:t>
                      </a:r>
                      <a:endParaRPr lang="en-US" sz="2400" b="1" dirty="0"/>
                    </a:p>
                  </a:txBody>
                  <a:tcPr/>
                </a:tc>
                <a:tc>
                  <a:txBody>
                    <a:bodyPr/>
                    <a:lstStyle/>
                    <a:p>
                      <a:r>
                        <a:rPr lang="en-US" sz="2400" dirty="0"/>
                        <a:t>Symptoms are usually moderate</a:t>
                      </a:r>
                    </a:p>
                  </a:txBody>
                  <a:tcPr/>
                </a:tc>
                <a:extLst>
                  <a:ext uri="{0D108BD9-81ED-4DB2-BD59-A6C34878D82A}">
                    <a16:rowId xmlns:a16="http://schemas.microsoft.com/office/drawing/2014/main" val="10002"/>
                  </a:ext>
                </a:extLst>
              </a:tr>
              <a:tr h="609600">
                <a:tc>
                  <a:txBody>
                    <a:bodyPr/>
                    <a:lstStyle/>
                    <a:p>
                      <a:r>
                        <a:rPr lang="en-US" sz="2400" b="1" dirty="0"/>
                        <a:t>Type III</a:t>
                      </a:r>
                    </a:p>
                  </a:txBody>
                  <a:tcPr/>
                </a:tc>
                <a:tc>
                  <a:txBody>
                    <a:bodyPr/>
                    <a:lstStyle/>
                    <a:p>
                      <a:r>
                        <a:rPr lang="en-US" sz="2400" dirty="0"/>
                        <a:t>Symptoms</a:t>
                      </a:r>
                      <a:r>
                        <a:rPr lang="en-US" sz="2400" baseline="0" dirty="0"/>
                        <a:t> are usually severe</a:t>
                      </a:r>
                      <a:endParaRPr lang="en-US" sz="24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Content Placeholder 6">
            <a:extLst>
              <a:ext uri="{FF2B5EF4-FFF2-40B4-BE49-F238E27FC236}">
                <a16:creationId xmlns:a16="http://schemas.microsoft.com/office/drawing/2014/main" id="{D860D3D9-78FF-4C66-9C54-93B20419C3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6033" b="-6033"/>
          <a:stretch>
            <a:fillRect/>
          </a:stretch>
        </p:blipFill>
        <p:spPr>
          <a:xfrm>
            <a:off x="3429001" y="228600"/>
            <a:ext cx="5745163" cy="64389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1F7236B8-E0DA-48E9-AFBD-F42072456E8C}"/>
              </a:ext>
            </a:extLst>
          </p:cNvPr>
          <p:cNvSpPr>
            <a:spLocks noChangeArrowheads="1"/>
          </p:cNvSpPr>
          <p:nvPr/>
        </p:nvSpPr>
        <p:spPr bwMode="auto">
          <a:xfrm>
            <a:off x="457200" y="487900"/>
            <a:ext cx="906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4672"/>
                </a:solidFill>
                <a:latin typeface="Gotham Book"/>
              </a:rPr>
              <a:t>What Does This Mean in the School Setting?</a:t>
            </a:r>
          </a:p>
        </p:txBody>
      </p:sp>
      <p:sp>
        <p:nvSpPr>
          <p:cNvPr id="28677" name="Rectangle 3">
            <a:extLst>
              <a:ext uri="{FF2B5EF4-FFF2-40B4-BE49-F238E27FC236}">
                <a16:creationId xmlns:a16="http://schemas.microsoft.com/office/drawing/2014/main" id="{964C909B-B7A1-4F03-9E1A-E2FF043AB59B}"/>
              </a:ext>
            </a:extLst>
          </p:cNvPr>
          <p:cNvSpPr>
            <a:spLocks noChangeArrowheads="1"/>
          </p:cNvSpPr>
          <p:nvPr/>
        </p:nvSpPr>
        <p:spPr bwMode="auto">
          <a:xfrm>
            <a:off x="658237" y="1811339"/>
            <a:ext cx="7832289"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800100" indent="-3429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Wingdings" panose="05000000000000000000" pitchFamily="2" charset="2"/>
              <a:buChar char="§"/>
            </a:pPr>
            <a:r>
              <a:rPr lang="en-US" altLang="en-US" sz="2800" dirty="0">
                <a:solidFill>
                  <a:srgbClr val="004672"/>
                </a:solidFill>
                <a:latin typeface="Gotham Book"/>
              </a:rPr>
              <a:t>All adults in contact with </a:t>
            </a:r>
            <a:r>
              <a:rPr lang="en-US" altLang="en-US" sz="2800" u="sng" dirty="0">
                <a:solidFill>
                  <a:srgbClr val="004672"/>
                </a:solidFill>
                <a:latin typeface="Gotham Book"/>
              </a:rPr>
              <a:t>{insert Child’s name} </a:t>
            </a:r>
            <a:r>
              <a:rPr lang="en-US" altLang="en-US" sz="2800" dirty="0">
                <a:solidFill>
                  <a:srgbClr val="004672"/>
                </a:solidFill>
                <a:latin typeface="Gotham Book"/>
              </a:rPr>
              <a:t> should be aware that there is a child with </a:t>
            </a:r>
            <a:r>
              <a:rPr lang="en-US" altLang="en-US" sz="2800" dirty="0" err="1">
                <a:solidFill>
                  <a:srgbClr val="004672"/>
                </a:solidFill>
                <a:latin typeface="Gotham Book"/>
              </a:rPr>
              <a:t>vWD</a:t>
            </a:r>
            <a:r>
              <a:rPr lang="en-US" altLang="en-US" sz="2800" dirty="0">
                <a:solidFill>
                  <a:srgbClr val="004672"/>
                </a:solidFill>
                <a:latin typeface="Gotham Book"/>
              </a:rPr>
              <a:t> under their supervision</a:t>
            </a:r>
          </a:p>
          <a:p>
            <a:pPr eaLnBrk="1" hangingPunct="1">
              <a:lnSpc>
                <a:spcPct val="90000"/>
              </a:lnSpc>
            </a:pPr>
            <a:endParaRPr lang="en-US" altLang="en-US" sz="2800" dirty="0">
              <a:solidFill>
                <a:srgbClr val="004672"/>
              </a:solidFill>
              <a:latin typeface="Gotham Book"/>
            </a:endParaRPr>
          </a:p>
          <a:p>
            <a:pPr eaLnBrk="1" hangingPunct="1">
              <a:lnSpc>
                <a:spcPct val="90000"/>
              </a:lnSpc>
              <a:buFont typeface="Wingdings" panose="05000000000000000000" pitchFamily="2" charset="2"/>
              <a:buChar char="§"/>
            </a:pPr>
            <a:r>
              <a:rPr lang="en-US" altLang="en-US" sz="2800" dirty="0">
                <a:solidFill>
                  <a:srgbClr val="004672"/>
                </a:solidFill>
                <a:latin typeface="Gotham Book"/>
              </a:rPr>
              <a:t>A care plan should be made with the medical staff, school personnel and parents</a:t>
            </a:r>
          </a:p>
          <a:p>
            <a:pPr lvl="1" eaLnBrk="1" hangingPunct="1">
              <a:lnSpc>
                <a:spcPct val="90000"/>
              </a:lnSpc>
              <a:buFont typeface="Wingdings" panose="05000000000000000000" pitchFamily="2" charset="2"/>
              <a:buChar char="§"/>
            </a:pPr>
            <a:r>
              <a:rPr lang="en-US" altLang="en-US" sz="2800" dirty="0">
                <a:solidFill>
                  <a:srgbClr val="004672"/>
                </a:solidFill>
                <a:latin typeface="Gotham Book"/>
              </a:rPr>
              <a:t>Parents will make sure this is in place with nurse</a:t>
            </a:r>
          </a:p>
          <a:p>
            <a:pPr eaLnBrk="1" hangingPunct="1">
              <a:lnSpc>
                <a:spcPct val="90000"/>
              </a:lnSpc>
            </a:pPr>
            <a:endParaRPr lang="en-US" altLang="en-US" sz="2800" dirty="0">
              <a:solidFill>
                <a:srgbClr val="004672"/>
              </a:solidFill>
              <a:latin typeface="Gotham Book"/>
            </a:endParaRPr>
          </a:p>
          <a:p>
            <a:pPr eaLnBrk="1" hangingPunct="1">
              <a:lnSpc>
                <a:spcPct val="90000"/>
              </a:lnSpc>
              <a:buFont typeface="Wingdings" panose="05000000000000000000" pitchFamily="2" charset="2"/>
              <a:buChar char="§"/>
            </a:pPr>
            <a:r>
              <a:rPr lang="en-US" altLang="en-US" sz="2800" dirty="0">
                <a:solidFill>
                  <a:srgbClr val="004672"/>
                </a:solidFill>
                <a:latin typeface="Gotham Book"/>
              </a:rPr>
              <a:t>Key people should be made aware of the plan</a:t>
            </a:r>
          </a:p>
        </p:txBody>
      </p:sp>
      <p:pic>
        <p:nvPicPr>
          <p:cNvPr id="30726" name="Picture 1" descr="imgres.jpg">
            <a:extLst>
              <a:ext uri="{FF2B5EF4-FFF2-40B4-BE49-F238E27FC236}">
                <a16:creationId xmlns:a16="http://schemas.microsoft.com/office/drawing/2014/main" id="{5C5EDA64-B6D4-4043-B759-6B4EC3E74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0526" y="1676400"/>
            <a:ext cx="304323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verall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1563</Words>
  <Application>Microsoft Office PowerPoint</Application>
  <PresentationFormat>Widescreen</PresentationFormat>
  <Paragraphs>176</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Gotham Book</vt:lpstr>
      <vt:lpstr>Optima</vt:lpstr>
      <vt:lpstr>Wingdings</vt:lpstr>
      <vt:lpstr>Overall Master</vt:lpstr>
      <vt:lpstr>PowerPoint Presentation</vt:lpstr>
      <vt:lpstr>von Willebrand Disease (vWD) &amp; (Insert Your Child’s Name)</vt:lpstr>
      <vt:lpstr>Meet {Insert Child’s Name}</vt:lpstr>
      <vt:lpstr>PowerPoint Presentation</vt:lpstr>
      <vt:lpstr>PowerPoint Presentation</vt:lpstr>
      <vt:lpstr>People with von Willebrand Disease bleed longer, not faster.</vt:lpstr>
      <vt:lpstr>PowerPoint Presentation</vt:lpstr>
      <vt:lpstr>PowerPoint Presentation</vt:lpstr>
      <vt:lpstr>PowerPoint Presentation</vt:lpstr>
      <vt:lpstr>Things to Expect</vt:lpstr>
      <vt:lpstr>When to Call Parents or Nurse</vt:lpstr>
      <vt:lpstr>Additional School Information</vt:lpstr>
      <vt:lpstr>Activities</vt:lpstr>
      <vt:lpstr>How Much Do Other Adults Need to Know?</vt:lpstr>
      <vt:lpstr>How Much Do Other Children Need to Know?</vt:lpstr>
      <vt:lpstr>PowerPoint Presentation</vt:lpstr>
      <vt:lpstr>Summary</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Long</dc:creator>
  <cp:lastModifiedBy>Carrie Koenig</cp:lastModifiedBy>
  <cp:revision>28</cp:revision>
  <dcterms:created xsi:type="dcterms:W3CDTF">2017-07-21T03:20:47Z</dcterms:created>
  <dcterms:modified xsi:type="dcterms:W3CDTF">2019-05-20T19:04:11Z</dcterms:modified>
</cp:coreProperties>
</file>